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70" r:id="rId2"/>
    <p:sldMasterId id="2147483668" r:id="rId3"/>
  </p:sldMasterIdLst>
  <p:notesMasterIdLst>
    <p:notesMasterId r:id="rId27"/>
  </p:notesMasterIdLst>
  <p:sldIdLst>
    <p:sldId id="287" r:id="rId4"/>
    <p:sldId id="440" r:id="rId5"/>
    <p:sldId id="431" r:id="rId6"/>
    <p:sldId id="432" r:id="rId7"/>
    <p:sldId id="519" r:id="rId8"/>
    <p:sldId id="482" r:id="rId9"/>
    <p:sldId id="483" r:id="rId10"/>
    <p:sldId id="521" r:id="rId11"/>
    <p:sldId id="520" r:id="rId12"/>
    <p:sldId id="524" r:id="rId13"/>
    <p:sldId id="525" r:id="rId14"/>
    <p:sldId id="485" r:id="rId15"/>
    <p:sldId id="526" r:id="rId16"/>
    <p:sldId id="434" r:id="rId17"/>
    <p:sldId id="437" r:id="rId18"/>
    <p:sldId id="540" r:id="rId19"/>
    <p:sldId id="435" r:id="rId20"/>
    <p:sldId id="473" r:id="rId21"/>
    <p:sldId id="541" r:id="rId22"/>
    <p:sldId id="522" r:id="rId23"/>
    <p:sldId id="523" r:id="rId24"/>
    <p:sldId id="307" r:id="rId25"/>
    <p:sldId id="292" r:id="rId26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mbria Math" panose="02040503050406030204" pitchFamily="18" charset="0"/>
      <p:regular r:id="rId35"/>
    </p:embeddedFont>
    <p:embeddedFont>
      <p:font typeface="Comic Sans MS" panose="030F0702030302020204" pitchFamily="66" charset="0"/>
      <p:regular r:id="rId36"/>
      <p:bold r:id="rId37"/>
      <p:italic r:id="rId38"/>
      <p:boldItalic r:id="rId39"/>
    </p:embeddedFont>
    <p:embeddedFont>
      <p:font typeface="Courier Std" panose="02070409020205020404" pitchFamily="49" charset="0"/>
      <p:regular r:id="rId40"/>
      <p:bold r:id="rId41"/>
      <p:italic r:id="rId42"/>
      <p:boldItalic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Nunito Sans" panose="020B0604020202020204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lipe" initials="F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58A"/>
    <a:srgbClr val="FF9933"/>
    <a:srgbClr val="DDDDDD"/>
    <a:srgbClr val="EEAAF0"/>
    <a:srgbClr val="FF0066"/>
    <a:srgbClr val="FF5050"/>
    <a:srgbClr val="1B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7377D-431C-440B-9048-50641672AB03}">
  <a:tblStyle styleId="{D8A7377D-431C-440B-9048-50641672AB0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font" Target="fonts/font14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8695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499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28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E4-61BD-4491-938B-4C9D432B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AB02A-485C-4667-BB04-F4FC0D194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C94F7-F5F7-46B2-BE40-6C6432C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BFAE-97EC-41CD-BF60-2EE5235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8BC9B-2230-4C79-899D-71D59B2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22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67" r:id="rId2"/>
    <p:sldLayoutId id="2147483657" r:id="rId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49" r:id="rId2"/>
    <p:sldLayoutId id="214748366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1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0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138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1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264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B264AB-57DF-4C71-843D-2E89A41B4735}"/>
              </a:ext>
            </a:extLst>
          </p:cNvPr>
          <p:cNvSpPr txBox="1"/>
          <p:nvPr/>
        </p:nvSpPr>
        <p:spPr>
          <a:xfrm>
            <a:off x="1092059" y="760376"/>
            <a:ext cx="4914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Example:    5, 2, -1, -4,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2C99F-92B4-4983-8926-3B9BA215E529}"/>
              </a:ext>
            </a:extLst>
          </p:cNvPr>
          <p:cNvSpPr/>
          <p:nvPr/>
        </p:nvSpPr>
        <p:spPr>
          <a:xfrm>
            <a:off x="1092059" y="1457149"/>
            <a:ext cx="5638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Explicit Formula Substitute the values: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= 5 + (n – 1)(- 3)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Explicit formula is: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= -3n + 8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E0219-52D0-4CED-8C8C-A3A5C1566DEF}"/>
              </a:ext>
            </a:extLst>
          </p:cNvPr>
          <p:cNvSpPr/>
          <p:nvPr/>
        </p:nvSpPr>
        <p:spPr>
          <a:xfrm>
            <a:off x="1406049" y="2911097"/>
            <a:ext cx="594577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Recursive Formula is:     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	a1 = 5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n -1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– 3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6401A43-0BA2-43AB-9BBC-0E6F161ABDFA}"/>
                  </a:ext>
                </a:extLst>
              </p:cNvPr>
              <p:cNvSpPr/>
              <p:nvPr/>
            </p:nvSpPr>
            <p:spPr>
              <a:xfrm>
                <a:off x="6453467" y="816745"/>
                <a:ext cx="1796710" cy="307777"/>
              </a:xfrm>
              <a:prstGeom prst="rect">
                <a:avLst/>
              </a:prstGeom>
              <a:solidFill>
                <a:srgbClr val="FED58A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Arial Black" pitchFamily="34" charset="0"/>
                  </a:rPr>
                  <a:t> a</a:t>
                </a:r>
                <a:r>
                  <a:rPr lang="en-US" baseline="-25000" dirty="0">
                    <a:latin typeface="Arial Black" pitchFamily="34" charset="0"/>
                  </a:rPr>
                  <a:t>n</a:t>
                </a:r>
                <a:r>
                  <a:rPr lang="en-US" dirty="0">
                    <a:latin typeface="Arial Black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Arial Black" pitchFamily="34" charset="0"/>
                  </a:rPr>
                  <a:t> + (n - 1)d</a:t>
                </a:r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6401A43-0BA2-43AB-9BBC-0E6F161AB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67" y="816745"/>
                <a:ext cx="1796710" cy="307777"/>
              </a:xfrm>
              <a:prstGeom prst="rect">
                <a:avLst/>
              </a:prstGeom>
              <a:blipFill>
                <a:blip r:embed="rId3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925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E47E89-8FFE-4445-BB40-F4199813E139}"/>
                  </a:ext>
                </a:extLst>
              </p:cNvPr>
              <p:cNvSpPr txBox="1"/>
              <p:nvPr/>
            </p:nvSpPr>
            <p:spPr>
              <a:xfrm>
                <a:off x="1050695" y="1170606"/>
                <a:ext cx="8054788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800" dirty="0">
                  <a:latin typeface="Arial Black" pitchFamily="34" charset="0"/>
                </a:endParaRPr>
              </a:p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sum of the first n terms of a series…denoted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E47E89-8FFE-4445-BB40-F4199813E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5" y="1170606"/>
                <a:ext cx="8054788" cy="692497"/>
              </a:xfrm>
              <a:prstGeom prst="rect">
                <a:avLst/>
              </a:prstGeom>
              <a:blipFill>
                <a:blip r:embed="rId3"/>
                <a:stretch>
                  <a:fillRect l="-90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0D4F31-6843-4618-ABCD-1DF600FBAD43}"/>
                  </a:ext>
                </a:extLst>
              </p:cNvPr>
              <p:cNvSpPr/>
              <p:nvPr/>
            </p:nvSpPr>
            <p:spPr>
              <a:xfrm>
                <a:off x="2338370" y="2937687"/>
                <a:ext cx="2564500" cy="806696"/>
              </a:xfrm>
              <a:prstGeom prst="rect">
                <a:avLst/>
              </a:prstGeom>
              <a:solidFill>
                <a:srgbClr val="FED58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0D4F31-6843-4618-ABCD-1DF600FBA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70" y="2937687"/>
                <a:ext cx="2564500" cy="806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17B098-5E73-4F4B-9E33-3BFD20A06719}"/>
              </a:ext>
            </a:extLst>
          </p:cNvPr>
          <p:cNvCxnSpPr>
            <a:cxnSpLocks/>
          </p:cNvCxnSpPr>
          <p:nvPr/>
        </p:nvCxnSpPr>
        <p:spPr>
          <a:xfrm>
            <a:off x="2624973" y="2701287"/>
            <a:ext cx="509024" cy="2779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DCBB75-5026-4A62-A5D0-D5356B000DA3}"/>
              </a:ext>
            </a:extLst>
          </p:cNvPr>
          <p:cNvCxnSpPr/>
          <p:nvPr/>
        </p:nvCxnSpPr>
        <p:spPr>
          <a:xfrm flipH="1">
            <a:off x="4420720" y="2780525"/>
            <a:ext cx="57150" cy="2428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0A31E3-18CB-4F59-932E-C390AA3822F4}"/>
              </a:ext>
            </a:extLst>
          </p:cNvPr>
          <p:cNvCxnSpPr/>
          <p:nvPr/>
        </p:nvCxnSpPr>
        <p:spPr>
          <a:xfrm>
            <a:off x="3582235" y="2780525"/>
            <a:ext cx="38385" cy="2428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897AA3-29E9-4321-A7C9-7857729C3809}"/>
              </a:ext>
            </a:extLst>
          </p:cNvPr>
          <p:cNvSpPr txBox="1"/>
          <p:nvPr/>
        </p:nvSpPr>
        <p:spPr>
          <a:xfrm>
            <a:off x="1166165" y="2298630"/>
            <a:ext cx="197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Number of terms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0DC4BB-0C07-46EB-AB77-28C3459BD20D}"/>
              </a:ext>
            </a:extLst>
          </p:cNvPr>
          <p:cNvSpPr txBox="1"/>
          <p:nvPr/>
        </p:nvSpPr>
        <p:spPr>
          <a:xfrm>
            <a:off x="3328638" y="2093354"/>
            <a:ext cx="106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First term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F8235-25C8-459F-AAFC-152BF7C98772}"/>
              </a:ext>
            </a:extLst>
          </p:cNvPr>
          <p:cNvSpPr txBox="1"/>
          <p:nvPr/>
        </p:nvSpPr>
        <p:spPr>
          <a:xfrm>
            <a:off x="4370607" y="2168143"/>
            <a:ext cx="106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Last term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8401CD-4F20-407F-B632-1F8E17EA7583}"/>
              </a:ext>
            </a:extLst>
          </p:cNvPr>
          <p:cNvSpPr txBox="1"/>
          <p:nvPr/>
        </p:nvSpPr>
        <p:spPr>
          <a:xfrm>
            <a:off x="1405719" y="228600"/>
            <a:ext cx="63095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Summation</a:t>
            </a:r>
            <a:r>
              <a:rPr lang="en-US" sz="2700" b="1" dirty="0">
                <a:latin typeface="Arial Black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8CB84-8388-4900-9D36-C67C8F0B1534}"/>
              </a:ext>
            </a:extLst>
          </p:cNvPr>
          <p:cNvSpPr txBox="1"/>
          <p:nvPr/>
        </p:nvSpPr>
        <p:spPr>
          <a:xfrm>
            <a:off x="1067358" y="760376"/>
            <a:ext cx="4914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Example:    5, 2, -1, -4,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4162A-6F59-4907-8A7D-406FE028B63F}"/>
              </a:ext>
            </a:extLst>
          </p:cNvPr>
          <p:cNvSpPr txBox="1"/>
          <p:nvPr/>
        </p:nvSpPr>
        <p:spPr>
          <a:xfrm>
            <a:off x="5365202" y="3187146"/>
            <a:ext cx="152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48052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5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511F4-FA42-4239-A514-EDE283C2D28A}"/>
              </a:ext>
            </a:extLst>
          </p:cNvPr>
          <p:cNvSpPr txBox="1"/>
          <p:nvPr/>
        </p:nvSpPr>
        <p:spPr>
          <a:xfrm>
            <a:off x="1213810" y="471043"/>
            <a:ext cx="4686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sz="2000" b="1">
                <a:solidFill>
                  <a:schemeClr val="tx1"/>
                </a:solidFill>
              </a:rPr>
              <a:t>Geometric</a:t>
            </a:r>
            <a:r>
              <a:rPr lang="en-US" sz="2000" b="1" dirty="0">
                <a:solidFill>
                  <a:schemeClr val="tx1"/>
                </a:solidFill>
              </a:rPr>
              <a:t> progression</a:t>
            </a:r>
          </a:p>
        </p:txBody>
      </p:sp>
      <p:sp>
        <p:nvSpPr>
          <p:cNvPr id="6" name="AutoShape 3" descr="{\displaystyle \ a_{n}=a_{1}+(n-1)d}">
            <a:extLst>
              <a:ext uri="{FF2B5EF4-FFF2-40B4-BE49-F238E27FC236}">
                <a16:creationId xmlns:a16="http://schemas.microsoft.com/office/drawing/2014/main" id="{DBCAC9C4-5C30-4062-9083-339747C88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1947" y="1543094"/>
            <a:ext cx="336434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3F2C75-AAD4-4ACB-A263-085F2BCA366C}"/>
                  </a:ext>
                </a:extLst>
              </p:cNvPr>
              <p:cNvSpPr/>
              <p:nvPr/>
            </p:nvSpPr>
            <p:spPr>
              <a:xfrm>
                <a:off x="808182" y="1089491"/>
                <a:ext cx="752763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 </a:t>
                </a:r>
                <a:r>
                  <a:rPr lang="en-US" b="1" i="1" dirty="0"/>
                  <a:t>geometric progression, or geometric sequence</a:t>
                </a:r>
                <a:r>
                  <a:rPr lang="en-US" dirty="0"/>
                  <a:t>, is a sequence of numbers in which each consecutive term is found by multiplying the previous by a non-zero constant. </a:t>
                </a:r>
              </a:p>
              <a:p>
                <a:pPr lvl="1"/>
                <a:r>
                  <a:rPr lang="en-US" i="1" dirty="0"/>
                  <a:t>G </a:t>
                </a:r>
                <a:r>
                  <a:rPr lang="en-US" dirty="0"/>
                  <a:t>= (</a:t>
                </a:r>
                <a:r>
                  <a:rPr lang="en-US" i="1" dirty="0"/>
                  <a:t>a</a:t>
                </a:r>
                <a:r>
                  <a:rPr lang="en-US" dirty="0"/>
                  <a:t>,</a:t>
                </a:r>
                <a:r>
                  <a:rPr lang="en-US" i="1" dirty="0"/>
                  <a:t>ax</a:t>
                </a:r>
                <a:r>
                  <a:rPr lang="en-US" dirty="0"/>
                  <a:t>,</a:t>
                </a:r>
                <a:r>
                  <a:rPr lang="en-US" i="1" dirty="0"/>
                  <a:t>ax</a:t>
                </a:r>
                <a:r>
                  <a:rPr lang="en-US" baseline="30000" dirty="0"/>
                  <a:t>2</a:t>
                </a:r>
                <a:r>
                  <a:rPr lang="en-US" dirty="0"/>
                  <a:t>,...,</a:t>
                </a:r>
                <a:r>
                  <a:rPr lang="en-US" i="1" dirty="0" err="1"/>
                  <a:t>ax</a:t>
                </a:r>
                <a:r>
                  <a:rPr lang="en-US" i="1" baseline="30000" dirty="0" err="1"/>
                  <a:t>n</a:t>
                </a:r>
                <a:r>
                  <a:rPr lang="en-US" dirty="0"/>
                  <a:t>) for some </a:t>
                </a:r>
                <a:r>
                  <a:rPr lang="en-US" i="1" dirty="0"/>
                  <a:t>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0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3F2C75-AAD4-4ACB-A263-085F2BCA3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82" y="1089491"/>
                <a:ext cx="7527636" cy="738664"/>
              </a:xfrm>
              <a:prstGeom prst="rect">
                <a:avLst/>
              </a:prstGeom>
              <a:blipFill>
                <a:blip r:embed="rId4"/>
                <a:stretch>
                  <a:fillRect l="-243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C92775CF-0F17-452E-8147-2113F83E56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553055"/>
              </p:ext>
            </p:extLst>
          </p:nvPr>
        </p:nvGraphicFramePr>
        <p:xfrm>
          <a:off x="3050053" y="2917646"/>
          <a:ext cx="2546350" cy="794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5" imgW="1384300" imgH="431800" progId="Equation.DSMT4">
                  <p:embed/>
                </p:oleObj>
              </mc:Choice>
              <mc:Fallback>
                <p:oleObj name="Equation" r:id="rId5" imgW="1384300" imgH="431800" progId="Equation.DSMT4">
                  <p:embed/>
                  <p:pic>
                    <p:nvPicPr>
                      <p:cNvPr id="17412" name="Object 4">
                        <a:extLst>
                          <a:ext uri="{FF2B5EF4-FFF2-40B4-BE49-F238E27FC236}">
                            <a16:creationId xmlns:a16="http://schemas.microsoft.com/office/drawing/2014/main" id="{87E059B9-A997-4DFD-B6F8-6A04F14648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053" y="2917646"/>
                        <a:ext cx="2546350" cy="794241"/>
                      </a:xfrm>
                      <a:prstGeom prst="rect">
                        <a:avLst/>
                      </a:prstGeom>
                      <a:solidFill>
                        <a:srgbClr val="FED58A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528DA9B-00A5-4CFA-A2A5-DE4200E8E6CF}"/>
              </a:ext>
            </a:extLst>
          </p:cNvPr>
          <p:cNvSpPr/>
          <p:nvPr/>
        </p:nvSpPr>
        <p:spPr>
          <a:xfrm>
            <a:off x="627365" y="2367181"/>
            <a:ext cx="75276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sequence is geometric if the ratios of consecutive terms are the same.  </a:t>
            </a:r>
          </a:p>
        </p:txBody>
      </p:sp>
    </p:spTree>
    <p:extLst>
      <p:ext uri="{BB962C8B-B14F-4D97-AF65-F5344CB8AC3E}">
        <p14:creationId xmlns:p14="http://schemas.microsoft.com/office/powerpoint/2010/main" val="389540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6" name="AutoShape 3" descr="{\displaystyle \ a_{n}=a_{1}+(n-1)d}">
            <a:extLst>
              <a:ext uri="{FF2B5EF4-FFF2-40B4-BE49-F238E27FC236}">
                <a16:creationId xmlns:a16="http://schemas.microsoft.com/office/drawing/2014/main" id="{DBCAC9C4-5C30-4062-9083-339747C88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1947" y="1543094"/>
            <a:ext cx="336434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015E1F6-F595-4B13-9206-95D381868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4320" y="1889282"/>
            <a:ext cx="2114845" cy="400110"/>
          </a:xfrm>
          <a:prstGeom prst="rect">
            <a:avLst/>
          </a:prstGeom>
          <a:solidFill>
            <a:srgbClr val="FED58A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ahoma" panose="020B0604030504040204" pitchFamily="34" charset="0"/>
              </a:rPr>
              <a:t>a</a:t>
            </a:r>
            <a:r>
              <a:rPr lang="en-US" altLang="en-US" sz="2000" baseline="-25000" dirty="0">
                <a:latin typeface="Tahoma" panose="020B0604030504040204" pitchFamily="34" charset="0"/>
              </a:rPr>
              <a:t>n</a:t>
            </a:r>
            <a:r>
              <a:rPr lang="en-US" altLang="en-US" sz="2000" dirty="0">
                <a:latin typeface="Tahoma" panose="020B0604030504040204" pitchFamily="34" charset="0"/>
              </a:rPr>
              <a:t> = a</a:t>
            </a:r>
            <a:r>
              <a:rPr lang="en-US" altLang="en-US" sz="2000" baseline="-25000" dirty="0">
                <a:latin typeface="Tahoma" panose="020B0604030504040204" pitchFamily="34" charset="0"/>
              </a:rPr>
              <a:t>1</a:t>
            </a:r>
            <a:r>
              <a:rPr lang="en-US" altLang="en-US" sz="2000" dirty="0">
                <a:latin typeface="Tahoma" panose="020B0604030504040204" pitchFamily="34" charset="0"/>
              </a:rPr>
              <a:t>r</a:t>
            </a:r>
            <a:r>
              <a:rPr lang="en-US" altLang="en-US" sz="2000" baseline="30000" dirty="0">
                <a:latin typeface="Tahoma" panose="020B0604030504040204" pitchFamily="34" charset="0"/>
              </a:rPr>
              <a:t>n – 1</a:t>
            </a:r>
          </a:p>
        </p:txBody>
      </p:sp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6E658B34-8495-4BA0-9535-B4D1C67B6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290081"/>
              </p:ext>
            </p:extLst>
          </p:nvPr>
        </p:nvGraphicFramePr>
        <p:xfrm>
          <a:off x="3358614" y="3764806"/>
          <a:ext cx="175101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MathType Equation" r:id="rId4" imgW="914400" imgH="419100" progId="Equation">
                  <p:embed/>
                </p:oleObj>
              </mc:Choice>
              <mc:Fallback>
                <p:oleObj name="MathType Equation" r:id="rId4" imgW="914400" imgH="419100" progId="Equation">
                  <p:embed/>
                  <p:pic>
                    <p:nvPicPr>
                      <p:cNvPr id="21" name="Object 3">
                        <a:extLst>
                          <a:ext uri="{FF2B5EF4-FFF2-40B4-BE49-F238E27FC236}">
                            <a16:creationId xmlns:a16="http://schemas.microsoft.com/office/drawing/2014/main" id="{6E658B34-8495-4BA0-9535-B4D1C67B65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8614" y="3764806"/>
                        <a:ext cx="1751013" cy="803275"/>
                      </a:xfrm>
                      <a:prstGeom prst="rect">
                        <a:avLst/>
                      </a:prstGeom>
                      <a:solidFill>
                        <a:srgbClr val="FED58A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1">
            <a:extLst>
              <a:ext uri="{FF2B5EF4-FFF2-40B4-BE49-F238E27FC236}">
                <a16:creationId xmlns:a16="http://schemas.microsoft.com/office/drawing/2014/main" id="{C488E8D6-7CB5-4F38-BACA-7442E3A8A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1099654"/>
            <a:ext cx="331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</a:pPr>
            <a:r>
              <a:rPr lang="en-US" altLang="en-US" sz="1800" i="1" kern="1200" dirty="0"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 Example : 3, 9, 27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B8D18A-F79D-42D4-8774-D17D02EE38C1}"/>
              </a:ext>
            </a:extLst>
          </p:cNvPr>
          <p:cNvCxnSpPr>
            <a:cxnSpLocks/>
          </p:cNvCxnSpPr>
          <p:nvPr/>
        </p:nvCxnSpPr>
        <p:spPr>
          <a:xfrm flipV="1">
            <a:off x="3979549" y="2303011"/>
            <a:ext cx="357127" cy="5510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B9F4C55-F696-46A5-9AF0-2F36B270A19D}"/>
              </a:ext>
            </a:extLst>
          </p:cNvPr>
          <p:cNvSpPr txBox="1"/>
          <p:nvPr/>
        </p:nvSpPr>
        <p:spPr>
          <a:xfrm>
            <a:off x="3523347" y="2842433"/>
            <a:ext cx="13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First term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662C88-0508-42D8-B168-76D65DFDC3A1}"/>
              </a:ext>
            </a:extLst>
          </p:cNvPr>
          <p:cNvSpPr txBox="1"/>
          <p:nvPr/>
        </p:nvSpPr>
        <p:spPr>
          <a:xfrm>
            <a:off x="5095917" y="1049163"/>
            <a:ext cx="177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Common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ratio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536D09-9F9A-4A17-AD96-D1D66B5F6811}"/>
              </a:ext>
            </a:extLst>
          </p:cNvPr>
          <p:cNvCxnSpPr>
            <a:cxnSpLocks/>
          </p:cNvCxnSpPr>
          <p:nvPr/>
        </p:nvCxnSpPr>
        <p:spPr>
          <a:xfrm flipH="1">
            <a:off x="4562524" y="1355533"/>
            <a:ext cx="410397" cy="55442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B51E79A-7D14-4DDC-994E-F8C828323F3B}"/>
                  </a:ext>
                </a:extLst>
              </p:cNvPr>
              <p:cNvSpPr/>
              <p:nvPr/>
            </p:nvSpPr>
            <p:spPr>
              <a:xfrm>
                <a:off x="1253002" y="3262776"/>
                <a:ext cx="53928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sum of the first n terms of a geometric series is denoted 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B51E79A-7D14-4DDC-994E-F8C828323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02" y="3262776"/>
                <a:ext cx="5392823" cy="307777"/>
              </a:xfrm>
              <a:prstGeom prst="rect">
                <a:avLst/>
              </a:prstGeom>
              <a:blipFill>
                <a:blip r:embed="rId6"/>
                <a:stretch>
                  <a:fillRect l="-339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E0B495-ED72-465D-AE37-D0ED26422827}"/>
              </a:ext>
            </a:extLst>
          </p:cNvPr>
          <p:cNvCxnSpPr>
            <a:cxnSpLocks/>
          </p:cNvCxnSpPr>
          <p:nvPr/>
        </p:nvCxnSpPr>
        <p:spPr>
          <a:xfrm flipH="1">
            <a:off x="4918975" y="3764806"/>
            <a:ext cx="1610642" cy="1267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D5FC10-A139-40AF-954F-09C57E1CC40B}"/>
              </a:ext>
            </a:extLst>
          </p:cNvPr>
          <p:cNvCxnSpPr>
            <a:cxnSpLocks/>
          </p:cNvCxnSpPr>
          <p:nvPr/>
        </p:nvCxnSpPr>
        <p:spPr>
          <a:xfrm>
            <a:off x="2914650" y="3937048"/>
            <a:ext cx="986066" cy="76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D081B9-B720-4EA8-8B0A-B1002ACFEB5C}"/>
              </a:ext>
            </a:extLst>
          </p:cNvPr>
          <p:cNvCxnSpPr>
            <a:cxnSpLocks/>
          </p:cNvCxnSpPr>
          <p:nvPr/>
        </p:nvCxnSpPr>
        <p:spPr>
          <a:xfrm flipH="1" flipV="1">
            <a:off x="4765090" y="4094190"/>
            <a:ext cx="553222" cy="4641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E1E213F-B921-494A-B0EF-9AC0656C1BD7}"/>
              </a:ext>
            </a:extLst>
          </p:cNvPr>
          <p:cNvSpPr txBox="1"/>
          <p:nvPr/>
        </p:nvSpPr>
        <p:spPr>
          <a:xfrm>
            <a:off x="6584640" y="3567716"/>
            <a:ext cx="197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Number of terms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8B399-047B-403A-B438-0BD27C277BB3}"/>
              </a:ext>
            </a:extLst>
          </p:cNvPr>
          <p:cNvSpPr txBox="1"/>
          <p:nvPr/>
        </p:nvSpPr>
        <p:spPr>
          <a:xfrm>
            <a:off x="2209221" y="3621564"/>
            <a:ext cx="106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First term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5F738-725D-48ED-861B-EAB7EA163F01}"/>
              </a:ext>
            </a:extLst>
          </p:cNvPr>
          <p:cNvSpPr txBox="1"/>
          <p:nvPr/>
        </p:nvSpPr>
        <p:spPr>
          <a:xfrm>
            <a:off x="5427896" y="4235205"/>
            <a:ext cx="177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Common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ratio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E03354-F3C4-4B0B-8201-95BA0C180C74}"/>
              </a:ext>
            </a:extLst>
          </p:cNvPr>
          <p:cNvSpPr txBox="1"/>
          <p:nvPr/>
        </p:nvSpPr>
        <p:spPr>
          <a:xfrm>
            <a:off x="5962609" y="3949250"/>
            <a:ext cx="152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#39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D37511F4-FA42-4239-A514-EDE283C2D28A}"/>
              </a:ext>
            </a:extLst>
          </p:cNvPr>
          <p:cNvSpPr txBox="1"/>
          <p:nvPr/>
        </p:nvSpPr>
        <p:spPr>
          <a:xfrm>
            <a:off x="1213810" y="471043"/>
            <a:ext cx="4686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sz="2000" b="1">
                <a:solidFill>
                  <a:schemeClr val="tx1"/>
                </a:solidFill>
              </a:rPr>
              <a:t>Geometric</a:t>
            </a:r>
            <a:r>
              <a:rPr lang="en-US" sz="2000" b="1" dirty="0">
                <a:solidFill>
                  <a:schemeClr val="tx1"/>
                </a:solidFill>
              </a:rPr>
              <a:t> progression</a:t>
            </a:r>
          </a:p>
        </p:txBody>
      </p:sp>
    </p:spTree>
    <p:extLst>
      <p:ext uri="{BB962C8B-B14F-4D97-AF65-F5344CB8AC3E}">
        <p14:creationId xmlns:p14="http://schemas.microsoft.com/office/powerpoint/2010/main" val="2137666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ECCCACD6-A2B7-4C89-A13A-FFD817BCFA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141324"/>
            <a:ext cx="5829300" cy="457200"/>
          </a:xfrm>
        </p:spPr>
        <p:txBody>
          <a:bodyPr>
            <a:normAutofit/>
          </a:bodyPr>
          <a:lstStyle/>
          <a:p>
            <a:r>
              <a:rPr lang="en-US" altLang="en-US" sz="2000" b="1" dirty="0">
                <a:latin typeface="Arial"/>
                <a:ea typeface="Arial"/>
                <a:cs typeface="Arial"/>
                <a:sym typeface="Arial"/>
              </a:rPr>
              <a:t>Summations</a:t>
            </a:r>
            <a:endParaRPr lang="en-CA" altLang="en-US" sz="2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C078B37-1A4C-4DCB-AB2D-38DC14752286}"/>
              </a:ext>
            </a:extLst>
          </p:cNvPr>
          <p:cNvSpPr txBox="1">
            <a:spLocks noChangeArrowheads="1"/>
          </p:cNvSpPr>
          <p:nvPr/>
        </p:nvSpPr>
        <p:spPr>
          <a:xfrm>
            <a:off x="568484" y="1771650"/>
            <a:ext cx="8179126" cy="325755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just">
              <a:buNone/>
            </a:pPr>
            <a:r>
              <a:rPr lang="en-US" altLang="en-US" sz="2000" i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Symbol" panose="05050102010706020507" pitchFamily="18" charset="2"/>
              </a:rPr>
              <a:t>The variable j is called the index of summation, running from its lower limit m to its upper limit n. We could as well have used any other letter to denote this index.</a:t>
            </a:r>
            <a:r>
              <a:rPr lang="" altLang="en-US" sz="2000" i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Symbol" panose="05050102010706020507" pitchFamily="18" charset="2"/>
              </a:rPr>
              <a:t> For example:</a:t>
            </a:r>
          </a:p>
          <a:p>
            <a:pPr marL="0" indent="0" algn="just">
              <a:buNone/>
            </a:pPr>
            <a:endParaRPr lang="" altLang="en-US" sz="2000" i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en-US" altLang="en-US" sz="2000" i="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9C06ECD-3667-4D4D-B97C-DBA9FE136E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/>
              <a:t>Fall 2002</a:t>
            </a:r>
            <a:endParaRPr lang="en-CA" alt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734F24E-593E-4648-9659-71520484C0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altLang="en-US"/>
              <a:t>CMSC 203 - Discrete Structures</a:t>
            </a:r>
            <a:endParaRPr lang="en-CA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5">
                <a:extLst>
                  <a:ext uri="{FF2B5EF4-FFF2-40B4-BE49-F238E27FC236}">
                    <a16:creationId xmlns:a16="http://schemas.microsoft.com/office/drawing/2014/main" id="{E620EE87-C90E-4D9F-B431-A021DD5D8ECF}"/>
                  </a:ext>
                </a:extLst>
              </p:cNvPr>
              <p:cNvSpPr txBox="1"/>
              <p:nvPr/>
            </p:nvSpPr>
            <p:spPr bwMode="auto">
              <a:xfrm>
                <a:off x="1484790" y="914400"/>
                <a:ext cx="3357476" cy="7429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altLang="en-US" baseline="-25000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am</m:t>
                          </m:r>
                          <m:r>
                            <m:rPr>
                              <m:nor/>
                            </m:rPr>
                            <a:rPr lang="en-US" altLang="en-US" baseline="-25000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+1 +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am</m:t>
                          </m:r>
                          <m:r>
                            <m:rPr>
                              <m:nor/>
                            </m:rPr>
                            <a:rPr lang="en-US" altLang="en-US" baseline="-25000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+2 +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 … + 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an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bject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620EE87-C90E-4D9F-B431-A021DD5D8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4790" y="914400"/>
                <a:ext cx="3357476" cy="7429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5">
                <a:extLst>
                  <a:ext uri="{FF2B5EF4-FFF2-40B4-BE49-F238E27FC236}">
                    <a16:creationId xmlns:a16="http://schemas.microsoft.com/office/drawing/2014/main" id="{E620EE87-C90E-4D9F-B431-A021DD5D8ECF}"/>
                  </a:ext>
                </a:extLst>
              </p:cNvPr>
              <p:cNvSpPr txBox="1"/>
              <p:nvPr/>
            </p:nvSpPr>
            <p:spPr bwMode="auto">
              <a:xfrm>
                <a:off x="1484790" y="2877582"/>
                <a:ext cx="3357476" cy="7429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" b="0" i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" altLang="en-US" b="0" i="0" dirty="0" smtClean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" altLang="en-US" b="0" i="0" dirty="0" smtClean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" altLang="en-US" b="0" i="0" dirty="0" smtClean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4 +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" altLang="en-US" b="0" i="0" dirty="0" smtClean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" altLang="en-US" b="0" i="0" dirty="0" smtClean="0">
                              <a:solidFill>
                                <a:schemeClr val="tx1"/>
                              </a:solidFill>
                              <a:sym typeface="Symbol" panose="05050102010706020507" pitchFamily="18" charset="2"/>
                            </a:rPr>
                            <m:t>= 15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bject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620EE87-C90E-4D9F-B431-A021DD5D8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4790" y="2877582"/>
                <a:ext cx="3357476" cy="7429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10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9C06ECD-3667-4D4D-B97C-DBA9FE136E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/>
              <a:t>Fall 2002</a:t>
            </a:r>
            <a:endParaRPr lang="en-CA" alt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734F24E-593E-4648-9659-71520484C0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altLang="en-US"/>
              <a:t>CMSC 203 - Discrete Structures</a:t>
            </a:r>
            <a:endParaRPr lang="en-CA" alt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51690796-BF59-46AC-B1CA-7F0357F83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114300"/>
            <a:ext cx="5829300" cy="457200"/>
          </a:xfrm>
        </p:spPr>
        <p:txBody>
          <a:bodyPr>
            <a:normAutofit/>
          </a:bodyPr>
          <a:lstStyle/>
          <a:p>
            <a:r>
              <a:rPr lang="en-US" altLang="en-US" sz="2000" b="1" dirty="0">
                <a:latin typeface="Arial"/>
                <a:ea typeface="Arial"/>
                <a:cs typeface="Arial"/>
              </a:rPr>
              <a:t>Summations</a:t>
            </a:r>
            <a:endParaRPr lang="en-CA" altLang="en-US" sz="2000" b="1" dirty="0"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3">
                <a:extLst>
                  <a:ext uri="{FF2B5EF4-FFF2-40B4-BE49-F238E27FC236}">
                    <a16:creationId xmlns:a16="http://schemas.microsoft.com/office/drawing/2014/main" id="{FB6425E7-EF3E-4831-9DF6-07A2A2B1AA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61134" y="2707466"/>
                <a:ext cx="4057650" cy="400050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rmAutofit fontScale="85000" lnSpcReduction="20000"/>
              </a:bodyPr>
              <a:lstStyle>
                <a:lvl1pPr marL="228600" lvl="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rgbClr val="F67031"/>
                  </a:buClr>
                  <a:buSzPct val="100000"/>
                  <a:buFont typeface="Georgia"/>
                  <a:buChar char="•"/>
                  <a:defRPr sz="1600" i="1" kern="1200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1pPr>
                <a:lvl2pPr marL="685800" lvl="1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rgbClr val="F67031"/>
                  </a:buClr>
                  <a:buSzPct val="100000"/>
                  <a:buFont typeface="Georgia"/>
                  <a:buChar char="•"/>
                  <a:defRPr sz="1600" i="1" kern="1200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2pPr>
                <a:lvl3pPr marL="1143000" lvl="2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rgbClr val="F67031"/>
                  </a:buClr>
                  <a:buSzPct val="100000"/>
                  <a:buFont typeface="Georgia"/>
                  <a:buChar char="•"/>
                  <a:defRPr sz="1600" i="1" kern="1200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3pPr>
                <a:lvl4pPr marL="1600200" lvl="3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rgbClr val="F67031"/>
                  </a:buClr>
                  <a:buSzPct val="100000"/>
                  <a:buFont typeface="Georgia"/>
                  <a:buChar char="•"/>
                  <a:defRPr sz="1600" i="1" kern="1200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4pPr>
                <a:lvl5pPr marL="2057400" lvl="4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rgbClr val="F67031"/>
                  </a:buClr>
                  <a:buSzPct val="100000"/>
                  <a:buFont typeface="Georgia"/>
                  <a:buChar char="•"/>
                  <a:defRPr sz="1600" i="1" kern="1200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5pPr>
                <a:lvl6pPr marL="2514600" lvl="5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rgbClr val="F67031"/>
                  </a:buClr>
                  <a:buSzPct val="100000"/>
                  <a:buFont typeface="Georgia"/>
                  <a:buChar char="•"/>
                  <a:defRPr sz="1600" i="1" kern="1200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6pPr>
                <a:lvl7pPr marL="2971800" lvl="6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rgbClr val="F67031"/>
                  </a:buClr>
                  <a:buSzPct val="100000"/>
                  <a:buFont typeface="Georgia"/>
                  <a:buChar char="•"/>
                  <a:defRPr sz="1600" i="1" kern="1200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7pPr>
                <a:lvl8pPr marL="3429000" lvl="7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rgbClr val="F67031"/>
                  </a:buClr>
                  <a:buSzPct val="100000"/>
                  <a:buFont typeface="Georgia"/>
                  <a:buChar char="•"/>
                  <a:defRPr sz="1600" i="1" kern="1200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8pPr>
                <a:lvl9pPr marL="3886200" lvl="8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rgbClr val="F67031"/>
                  </a:buClr>
                  <a:buSzPct val="100000"/>
                  <a:buFont typeface="Georgia"/>
                  <a:buChar char="•"/>
                  <a:defRPr sz="1600" i="1" kern="1200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9pPr>
              </a:lstStyle>
              <a:p>
                <a:pPr marL="0" indent="0">
                  <a:buNone/>
                </a:pPr>
                <a:r>
                  <a:rPr lang="en-US" altLang="en-US" sz="21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  <a:sym typeface="Symbol" panose="05050102010706020507" pitchFamily="18" charset="2"/>
                  </a:rPr>
                  <a:t>It is </a:t>
                </a:r>
                <a14:m>
                  <m:oMath xmlns:m="http://schemas.openxmlformats.org/officeDocument/2006/math">
                    <m:r>
                      <a:rPr lang="" altLang="en-US" sz="2100" b="0" i="1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  <a:sym typeface="Symbol" panose="05050102010706020507" pitchFamily="18" charset="2"/>
                      </a:rPr>
                      <m:t>1+2+3+4+5+6=21</m:t>
                    </m:r>
                  </m:oMath>
                </a14:m>
                <a:endParaRPr lang="en-US" altLang="en-US" sz="21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9" name="Rectangle 3">
                <a:extLst>
                  <a:ext uri="{FF2B5EF4-FFF2-40B4-BE49-F238E27FC236}">
                    <a16:creationId xmlns:a16="http://schemas.microsoft.com/office/drawing/2014/main" xmlns="" id="{FB6425E7-EF3E-4831-9DF6-07A2A2B1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134" y="2707466"/>
                <a:ext cx="4057650" cy="400050"/>
              </a:xfrm>
              <a:prstGeom prst="rect">
                <a:avLst/>
              </a:prstGeom>
              <a:blipFill rotWithShape="1">
                <a:blip r:embed="rId2"/>
                <a:stretch>
                  <a:fillRect l="-1201" t="-13636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9">
            <a:extLst>
              <a:ext uri="{FF2B5EF4-FFF2-40B4-BE49-F238E27FC236}">
                <a16:creationId xmlns:a16="http://schemas.microsoft.com/office/drawing/2014/main" id="{0D8B791D-DE5C-4CE2-BE3A-2B30AC83E39F}"/>
              </a:ext>
            </a:extLst>
          </p:cNvPr>
          <p:cNvGrpSpPr>
            <a:grpSpLocks/>
          </p:cNvGrpSpPr>
          <p:nvPr/>
        </p:nvGrpSpPr>
        <p:grpSpPr bwMode="auto">
          <a:xfrm>
            <a:off x="1547831" y="1335866"/>
            <a:ext cx="3028950" cy="738188"/>
            <a:chOff x="340" y="1296"/>
            <a:chExt cx="2544" cy="620"/>
          </a:xfrm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1679AF5E-C5A6-4679-AA7B-6766D5FEA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1440"/>
              <a:ext cx="254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en-US" sz="2000" dirty="0">
                  <a:latin typeface="Arial" pitchFamily="34" charset="0"/>
                  <a:cs typeface="Arial" pitchFamily="34" charset="0"/>
                </a:rPr>
                <a:t>We write it as</a:t>
              </a:r>
              <a:endParaRPr lang="en-US" altLang="en-US" sz="5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bject 5">
                  <a:extLst>
                    <a:ext uri="{FF2B5EF4-FFF2-40B4-BE49-F238E27FC236}">
                      <a16:creationId xmlns:a16="http://schemas.microsoft.com/office/drawing/2014/main" id="{48A00647-0CF4-4A4B-BEA5-AB1260AF6F8C}"/>
                    </a:ext>
                  </a:extLst>
                </p:cNvPr>
                <p:cNvSpPr txBox="1"/>
                <p:nvPr/>
              </p:nvSpPr>
              <p:spPr bwMode="auto">
                <a:xfrm>
                  <a:off x="1824" y="1296"/>
                  <a:ext cx="531" cy="6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1000</m:t>
                            </m:r>
                          </m:sup>
                          <m:e>
                            <m:r>
                              <a:rPr lang="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Object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8A00647-0CF4-4A4B-BEA5-AB1260AF6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24" y="1296"/>
                  <a:ext cx="531" cy="6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E23EB8A0-66B2-465D-8E11-4A83261644FD}"/>
              </a:ext>
            </a:extLst>
          </p:cNvPr>
          <p:cNvGrpSpPr>
            <a:grpSpLocks/>
          </p:cNvGrpSpPr>
          <p:nvPr/>
        </p:nvGrpSpPr>
        <p:grpSpPr bwMode="auto">
          <a:xfrm>
            <a:off x="1514490" y="1878791"/>
            <a:ext cx="3657600" cy="795338"/>
            <a:chOff x="312" y="1752"/>
            <a:chExt cx="3072" cy="668"/>
          </a:xfrm>
        </p:grpSpPr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2754DBC1-512A-49BF-A086-03572767D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" y="1920"/>
              <a:ext cx="307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en-US" sz="2000" dirty="0">
                  <a:latin typeface="Arial" pitchFamily="34" charset="0"/>
                  <a:cs typeface="Arial" pitchFamily="34" charset="0"/>
                </a:rPr>
                <a:t>What is the value o</a:t>
              </a:r>
              <a:r>
                <a:rPr lang="" altLang="en-US" sz="2000">
                  <a:latin typeface="Arial" pitchFamily="34" charset="0"/>
                  <a:cs typeface="Arial" pitchFamily="34" charset="0"/>
                </a:rPr>
                <a:t>f</a:t>
              </a:r>
              <a:r>
                <a:rPr lang="en-US" altLang="en-US" sz="2100" dirty="0">
                  <a:latin typeface="Comic Sans MS" panose="030F0702030302020204" pitchFamily="66" charset="0"/>
                </a:rPr>
                <a:t>       </a:t>
              </a:r>
              <a:r>
                <a:rPr lang="" altLang="en-US" sz="2100">
                  <a:latin typeface="Comic Sans MS" panose="030F0702030302020204" pitchFamily="66" charset="0"/>
                </a:rPr>
                <a:t>  </a:t>
              </a:r>
              <a:r>
                <a:rPr lang="" altLang="en-US" sz="2100">
                  <a:latin typeface="Arial" pitchFamily="34" charset="0"/>
                  <a:cs typeface="Arial" pitchFamily="34" charset="0"/>
                </a:rPr>
                <a:t>?</a:t>
              </a:r>
              <a:endParaRPr lang="en-US" altLang="en-US" sz="2100" dirty="0">
                <a:latin typeface="Arial" pitchFamily="34" charset="0"/>
                <a:cs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bject 8">
                  <a:extLst>
                    <a:ext uri="{FF2B5EF4-FFF2-40B4-BE49-F238E27FC236}">
                      <a16:creationId xmlns:a16="http://schemas.microsoft.com/office/drawing/2014/main" id="{86319741-1A64-4B0E-85A4-259C3C4DEEBE}"/>
                    </a:ext>
                  </a:extLst>
                </p:cNvPr>
                <p:cNvSpPr txBox="1"/>
                <p:nvPr/>
              </p:nvSpPr>
              <p:spPr bwMode="auto">
                <a:xfrm>
                  <a:off x="2344" y="1752"/>
                  <a:ext cx="457" cy="6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a:rPr lang="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Object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6319741-1A64-4B0E-85A4-259C3C4DE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44" y="1752"/>
                  <a:ext cx="457" cy="66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15">
            <a:extLst>
              <a:ext uri="{FF2B5EF4-FFF2-40B4-BE49-F238E27FC236}">
                <a16:creationId xmlns:a16="http://schemas.microsoft.com/office/drawing/2014/main" id="{E217EFC7-2412-489B-8D95-B26AADD4FAEA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3150375"/>
            <a:ext cx="5017094" cy="795338"/>
            <a:chOff x="240" y="2820"/>
            <a:chExt cx="3072" cy="668"/>
          </a:xfrm>
        </p:grpSpPr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932DA725-3D75-46DA-921E-33ADFC926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952"/>
              <a:ext cx="307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en-US" sz="2000" dirty="0">
                  <a:latin typeface="Arial" pitchFamily="34" charset="0"/>
                  <a:cs typeface="Arial" pitchFamily="34" charset="0"/>
                </a:rPr>
                <a:t>What is the value of   </a:t>
              </a:r>
              <a:r>
                <a:rPr lang="" altLang="en-US" sz="2000">
                  <a:latin typeface="Arial" pitchFamily="34" charset="0"/>
                  <a:cs typeface="Arial" pitchFamily="34" charset="0"/>
                </a:rPr>
                <a:t>      or         ?</a:t>
              </a:r>
            </a:p>
            <a:p>
              <a:pPr>
                <a:spcBef>
                  <a:spcPct val="20000"/>
                </a:spcBef>
              </a:pPr>
              <a:endParaRPr lang="" altLang="en-US" sz="2000">
                <a:latin typeface="Arial" pitchFamily="34" charset="0"/>
                <a:cs typeface="Arial" pitchFamily="34" charset="0"/>
              </a:endParaRPr>
            </a:p>
            <a:p>
              <a:pPr>
                <a:spcBef>
                  <a:spcPct val="20000"/>
                </a:spcBef>
              </a:pPr>
              <a:r>
                <a:rPr lang="" altLang="en-US" sz="2000">
                  <a:latin typeface="Arial" pitchFamily="34" charset="0"/>
                  <a:cs typeface="Arial" pitchFamily="34" charset="0"/>
                </a:rPr>
                <a:t>That’s a lot of work.</a:t>
              </a:r>
              <a:endParaRPr lang="en-US" altLang="en-US" sz="2000" dirty="0">
                <a:latin typeface="Arial" pitchFamily="34" charset="0"/>
                <a:cs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bject 14">
                  <a:extLst>
                    <a:ext uri="{FF2B5EF4-FFF2-40B4-BE49-F238E27FC236}">
                      <a16:creationId xmlns:a16="http://schemas.microsoft.com/office/drawing/2014/main" id="{F96050E7-AC53-4C28-9B36-752F168964E7}"/>
                    </a:ext>
                  </a:extLst>
                </p:cNvPr>
                <p:cNvSpPr txBox="1"/>
                <p:nvPr/>
              </p:nvSpPr>
              <p:spPr bwMode="auto">
                <a:xfrm>
                  <a:off x="1668" y="2820"/>
                  <a:ext cx="457" cy="6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bject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96050E7-AC53-4C28-9B36-752F16896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68" y="2820"/>
                  <a:ext cx="457" cy="66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16">
                <a:extLst>
                  <a:ext uri="{FF2B5EF4-FFF2-40B4-BE49-F238E27FC236}">
                    <a16:creationId xmlns:a16="http://schemas.microsoft.com/office/drawing/2014/main" id="{80FF5780-80ED-45E5-ACE3-80A7A5892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789" y="558622"/>
                <a:ext cx="6786023" cy="1028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en-US" sz="2000" dirty="0">
                    <a:latin typeface="Arial" pitchFamily="34" charset="0"/>
                    <a:cs typeface="Arial" pitchFamily="34" charset="0"/>
                  </a:rPr>
                  <a:t>How can we express the sum of the first 100 terms of the sequence {a</a:t>
                </a:r>
                <a:r>
                  <a:rPr lang="en-US" altLang="en-US" sz="2000" baseline="-25000" dirty="0">
                    <a:latin typeface="Arial" pitchFamily="34" charset="0"/>
                    <a:cs typeface="Arial" pitchFamily="34" charset="0"/>
                  </a:rPr>
                  <a:t>n</a:t>
                </a:r>
                <a:r>
                  <a:rPr lang="en-US" altLang="en-US" sz="2000" dirty="0">
                    <a:latin typeface="Arial" pitchFamily="34" charset="0"/>
                    <a:cs typeface="Arial" pitchFamily="34" charset="0"/>
                  </a:rPr>
                  <a:t>}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" altLang="en-US" sz="2000" b="0" i="1" smtClean="0">
                            <a:latin typeface="Cambria Math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" altLang="en-US" sz="2000" b="0" i="1" smtClean="0">
                            <a:latin typeface="Cambria Math"/>
                            <a:cs typeface="Arial" pitchFamily="34" charset="0"/>
                          </a:rPr>
                          <m:t>𝑛</m:t>
                        </m:r>
                      </m:sub>
                    </m:sSub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" alt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en-US" sz="2000" dirty="0">
                    <a:latin typeface="Arial" pitchFamily="34" charset="0"/>
                    <a:cs typeface="Arial" pitchFamily="34" charset="0"/>
                  </a:rPr>
                  <a:t>for</a:t>
                </a:r>
                <a14:m>
                  <m:oMath xmlns:m="http://schemas.openxmlformats.org/officeDocument/2006/math">
                    <m:r>
                      <a:rPr lang="" altLang="en-US" sz="2000" b="0" i="0" smtClean="0">
                        <a:latin typeface="Cambria Math"/>
                        <a:cs typeface="Arial" pitchFamily="34" charset="0"/>
                      </a:rPr>
                      <m:t> </m:t>
                    </m:r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𝑛</m:t>
                    </m:r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=1, 2, 3,…</m:t>
                    </m:r>
                  </m:oMath>
                </a14:m>
                <a:r>
                  <a:rPr lang="" altLang="en-US" sz="2000" dirty="0">
                    <a:latin typeface="Arial" pitchFamily="34" charset="0"/>
                    <a:cs typeface="Arial" pitchFamily="34" charset="0"/>
                  </a:rPr>
                  <a:t> ?</a:t>
                </a:r>
                <a:endParaRPr lang="en-US" alt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0" name="Rectangle 16">
                <a:extLst>
                  <a:ext uri="{FF2B5EF4-FFF2-40B4-BE49-F238E27FC236}">
                    <a16:creationId xmlns:a16="http://schemas.microsoft.com/office/drawing/2014/main" xmlns="" id="{80FF5780-80ED-45E5-ACE3-80A7A5892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0789" y="558622"/>
                <a:ext cx="6786023" cy="1028700"/>
              </a:xfrm>
              <a:prstGeom prst="rect">
                <a:avLst/>
              </a:prstGeom>
              <a:blipFill rotWithShape="1">
                <a:blip r:embed="rId6"/>
                <a:stretch>
                  <a:fillRect l="-988" t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14">
                <a:extLst>
                  <a:ext uri="{FF2B5EF4-FFF2-40B4-BE49-F238E27FC236}">
                    <a16:creationId xmlns:a16="http://schemas.microsoft.com/office/drawing/2014/main" id="{F96050E7-AC53-4C28-9B36-752F168964E7}"/>
                  </a:ext>
                </a:extLst>
              </p:cNvPr>
              <p:cNvSpPr txBox="1"/>
              <p:nvPr/>
            </p:nvSpPr>
            <p:spPr bwMode="auto">
              <a:xfrm>
                <a:off x="4601781" y="3168798"/>
                <a:ext cx="746358" cy="7953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r>
                            <a:rPr lang="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96050E7-AC53-4C28-9B36-752F1689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1781" y="3168798"/>
                <a:ext cx="746358" cy="79533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739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autoUpdateAnimBg="0"/>
      <p:bldP spid="4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9C06ECD-3667-4D4D-B97C-DBA9FE136E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/>
              <a:t>Fall 2002</a:t>
            </a:r>
            <a:endParaRPr lang="en-CA" alt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734F24E-593E-4648-9659-71520484C0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altLang="en-US"/>
              <a:t>CMSC 203 - Discrete Structures</a:t>
            </a:r>
            <a:endParaRPr lang="en-CA" alt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51690796-BF59-46AC-B1CA-7F0357F83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114300"/>
            <a:ext cx="5829300" cy="457200"/>
          </a:xfrm>
        </p:spPr>
        <p:txBody>
          <a:bodyPr>
            <a:normAutofit/>
          </a:bodyPr>
          <a:lstStyle/>
          <a:p>
            <a:r>
              <a:rPr lang="en-US" altLang="en-US" sz="2000" b="1" dirty="0">
                <a:latin typeface="Arial"/>
                <a:ea typeface="Arial"/>
                <a:cs typeface="Arial"/>
              </a:rPr>
              <a:t>Summations</a:t>
            </a:r>
            <a:endParaRPr lang="en-CA" altLang="en-US" sz="2000" b="1" dirty="0"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16">
                <a:extLst>
                  <a:ext uri="{FF2B5EF4-FFF2-40B4-BE49-F238E27FC236}">
                    <a16:creationId xmlns:a16="http://schemas.microsoft.com/office/drawing/2014/main" id="{80FF5780-80ED-45E5-ACE3-80A7A5892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789" y="558622"/>
                <a:ext cx="7335564" cy="4306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20000"/>
                  </a:spcBef>
                </a:pPr>
                <a:r>
                  <a:rPr lang="en-US" altLang="en-US" sz="2000" dirty="0">
                    <a:latin typeface="Arial" pitchFamily="34" charset="0"/>
                    <a:cs typeface="Arial" pitchFamily="34" charset="0"/>
                  </a:rPr>
                  <a:t>How can we express the sum of the first 100 terms of the sequence {a</a:t>
                </a:r>
                <a:r>
                  <a:rPr lang="en-US" altLang="en-US" sz="2000" baseline="-25000" dirty="0">
                    <a:latin typeface="Arial" pitchFamily="34" charset="0"/>
                    <a:cs typeface="Arial" pitchFamily="34" charset="0"/>
                  </a:rPr>
                  <a:t>n</a:t>
                </a:r>
                <a:r>
                  <a:rPr lang="en-US" altLang="en-US" sz="2000" dirty="0">
                    <a:latin typeface="Arial" pitchFamily="34" charset="0"/>
                    <a:cs typeface="Arial" pitchFamily="34" charset="0"/>
                  </a:rPr>
                  <a:t>}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" altLang="en-US" sz="2000" b="0" i="1" smtClean="0">
                            <a:latin typeface="Cambria Math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" altLang="en-US" sz="2000" b="0" i="1" smtClean="0">
                            <a:latin typeface="Cambria Math"/>
                            <a:cs typeface="Arial" pitchFamily="34" charset="0"/>
                          </a:rPr>
                          <m:t>𝑛</m:t>
                        </m:r>
                      </m:sub>
                    </m:sSub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" alt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en-US" sz="2000" dirty="0">
                    <a:latin typeface="Arial" pitchFamily="34" charset="0"/>
                    <a:cs typeface="Arial" pitchFamily="34" charset="0"/>
                  </a:rPr>
                  <a:t>for</a:t>
                </a:r>
                <a:r>
                  <a:rPr lang="" altLang="en-US" sz="200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𝑛</m:t>
                    </m:r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=1, 2, 3,…</m:t>
                    </m:r>
                  </m:oMath>
                </a14:m>
                <a:r>
                  <a:rPr lang="" altLang="en-US" sz="2000" dirty="0">
                    <a:latin typeface="Arial" pitchFamily="34" charset="0"/>
                    <a:cs typeface="Arial" pitchFamily="34" charset="0"/>
                  </a:rPr>
                  <a:t>? </a:t>
                </a:r>
                <a:r>
                  <a:rPr lang="" altLang="en-US" sz="2000">
                    <a:latin typeface="Arial" pitchFamily="34" charset="0"/>
                    <a:cs typeface="Arial" pitchFamily="34" charset="0"/>
                  </a:rPr>
                  <a:t>We can use the following equation from Friedrich Gauss to get the sum:</a:t>
                </a:r>
                <a:endParaRPr lang="" altLang="en-US" sz="2000" dirty="0">
                  <a:latin typeface="Arial" pitchFamily="34" charset="0"/>
                  <a:cs typeface="Arial" pitchFamily="34" charset="0"/>
                </a:endParaRPr>
              </a:p>
              <a:p>
                <a:pPr algn="just">
                  <a:spcBef>
                    <a:spcPct val="20000"/>
                  </a:spcBef>
                </a:pPr>
                <a:endParaRPr lang="" altLang="en-US" sz="2000" i="1" dirty="0">
                  <a:latin typeface="Arial" pitchFamily="34" charset="0"/>
                  <a:cs typeface="Arial" pitchFamily="34" charset="0"/>
                </a:endParaRPr>
              </a:p>
              <a:p>
                <a:pPr algn="just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" altLang="en-US" sz="2000" b="0" i="1" smtClean="0">
                              <a:latin typeface="Cambria Math"/>
                              <a:cs typeface="Arial" pitchFamily="34" charset="0"/>
                            </a:rPr>
                            <m:t>𝑗</m:t>
                          </m:r>
                          <m:r>
                            <a:rPr lang="" altLang="en-US" sz="2000" b="0" i="1" smtClean="0">
                              <a:latin typeface="Cambria Math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" altLang="en-US" sz="2000" b="0" i="1" smtClean="0">
                              <a:latin typeface="Cambria Math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" altLang="en-US" sz="2000" b="0" i="1" smtClean="0">
                              <a:latin typeface="Cambria Math"/>
                              <a:cs typeface="Arial" pitchFamily="34" charset="0"/>
                            </a:rPr>
                            <m:t>𝑗</m:t>
                          </m:r>
                        </m:e>
                      </m:nary>
                      <m:r>
                        <a:rPr lang="" altLang="en-US" sz="2000" b="0" i="1" smtClean="0"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pt-BR" alt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" altLang="en-US" sz="2000" i="1">
                              <a:latin typeface="Cambria Math"/>
                              <a:cs typeface="Arial" pitchFamily="34" charset="0"/>
                            </a:rPr>
                            <m:t>𝑛</m:t>
                          </m:r>
                          <m:r>
                            <a:rPr lang="" altLang="en-US" sz="2000" i="1"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" altLang="en-US" sz="2000" i="1">
                              <a:latin typeface="Cambria Math"/>
                              <a:cs typeface="Arial" pitchFamily="34" charset="0"/>
                            </a:rPr>
                            <m:t>𝑛</m:t>
                          </m:r>
                          <m:r>
                            <a:rPr lang="" altLang="en-US" sz="2000" i="1">
                              <a:latin typeface="Cambria Math"/>
                              <a:cs typeface="Arial" pitchFamily="34" charset="0"/>
                            </a:rPr>
                            <m:t>+1)</m:t>
                          </m:r>
                          <m:r>
                            <m:rPr>
                              <m:nor/>
                            </m:rPr>
                            <a:rPr lang="en-US" altLang="en-US" sz="2000" dirty="0">
                              <a:latin typeface="Arial" pitchFamily="34" charset="0"/>
                              <a:cs typeface="Arial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" altLang="en-US" sz="2000" b="0" i="1" smtClean="0"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" altLang="en-US" sz="2000" b="0" i="1" smtClean="0">
                          <a:latin typeface="Cambria Math"/>
                          <a:cs typeface="Arial" pitchFamily="34" charset="0"/>
                        </a:rPr>
                        <m:t>                       </m:t>
                      </m:r>
                      <m:nary>
                        <m:naryPr>
                          <m:chr m:val="∑"/>
                          <m:ctrlPr>
                            <a:rPr lang="en-US" alt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" altLang="en-US" sz="2000" i="1">
                              <a:latin typeface="Cambria Math"/>
                              <a:cs typeface="Arial" pitchFamily="34" charset="0"/>
                            </a:rPr>
                            <m:t>𝑗</m:t>
                          </m:r>
                          <m:r>
                            <a:rPr lang="" altLang="en-US" sz="2000" i="1">
                              <a:latin typeface="Cambria Math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" altLang="en-US" sz="2000" b="0" i="1" smtClean="0">
                              <a:latin typeface="Cambria Math"/>
                              <a:cs typeface="Arial" pitchFamily="34" charset="0"/>
                            </a:rPr>
                            <m:t>100</m:t>
                          </m:r>
                        </m:sup>
                        <m:e>
                          <m:r>
                            <a:rPr lang="" altLang="en-US" sz="2000" i="1">
                              <a:latin typeface="Cambria Math"/>
                              <a:cs typeface="Arial" pitchFamily="34" charset="0"/>
                            </a:rPr>
                            <m:t>𝑗</m:t>
                          </m:r>
                        </m:e>
                      </m:nary>
                      <m:r>
                        <a:rPr lang="" altLang="en-US" sz="2000" b="0" i="1" smtClean="0"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pt-BR" alt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" altLang="en-US" sz="2000" b="0" i="1" smtClean="0">
                              <a:latin typeface="Cambria Math"/>
                              <a:cs typeface="Arial" pitchFamily="34" charset="0"/>
                            </a:rPr>
                            <m:t>100</m:t>
                          </m:r>
                          <m:r>
                            <a:rPr lang="pt-BR" altLang="en-US" sz="2000" b="0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∗</m:t>
                          </m:r>
                          <m:r>
                            <a:rPr lang="" altLang="en-US" sz="2000" b="0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(100+1)</m:t>
                          </m:r>
                        </m:num>
                        <m:den>
                          <m:r>
                            <a:rPr lang="" altLang="en-US" sz="2000" b="0" i="1" smtClean="0"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" altLang="en-US" sz="2000" b="0" i="1" smtClean="0">
                          <a:latin typeface="Cambria Math"/>
                          <a:cs typeface="Arial" pitchFamily="34" charset="0"/>
                        </a:rPr>
                        <m:t>=5050</m:t>
                      </m:r>
                    </m:oMath>
                  </m:oMathPara>
                </a14:m>
                <a:endParaRPr lang="" altLang="en-US" sz="2000" dirty="0">
                  <a:latin typeface="Arial" pitchFamily="34" charset="0"/>
                  <a:cs typeface="Arial" pitchFamily="34" charset="0"/>
                </a:endParaRPr>
              </a:p>
              <a:p>
                <a:pPr algn="just">
                  <a:spcBef>
                    <a:spcPct val="20000"/>
                  </a:spcBef>
                </a:pPr>
                <a:r>
                  <a:rPr lang="" altLang="en-US" sz="2000">
                    <a:latin typeface="Arial" pitchFamily="34" charset="0"/>
                    <a:cs typeface="Arial" pitchFamily="34" charset="0"/>
                  </a:rPr>
                  <a:t>In other words, it is the same equation of the summation of arithmetic sequences:</a:t>
                </a:r>
              </a:p>
              <a:p>
                <a:pPr algn="just">
                  <a:spcBef>
                    <a:spcPct val="20000"/>
                  </a:spcBef>
                </a:pPr>
                <a:endParaRPr lang="" altLang="en-US" sz="2000">
                  <a:latin typeface="Arial" pitchFamily="34" charset="0"/>
                  <a:cs typeface="Arial" pitchFamily="34" charset="0"/>
                </a:endParaRPr>
              </a:p>
              <a:p>
                <a:pPr algn="just">
                  <a:spcBef>
                    <a:spcPct val="20000"/>
                  </a:spcBef>
                </a:pPr>
                <a:r>
                  <a:rPr lang="" altLang="en-US" sz="2000">
                    <a:latin typeface="Arial" pitchFamily="34" charset="0"/>
                    <a:cs typeface="Arial" pitchFamily="34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" altLang="en-US" sz="2000" b="0" i="1" smtClean="0">
                            <a:latin typeface="Cambria Math"/>
                            <a:cs typeface="Arial" pitchFamily="34" charset="0"/>
                          </a:rPr>
                          <m:t>𝑆</m:t>
                        </m:r>
                      </m:e>
                      <m:sub>
                        <m:r>
                          <a:rPr lang="" altLang="en-US" sz="2000" b="0" i="1" smtClean="0">
                            <a:latin typeface="Cambria Math"/>
                            <a:cs typeface="Arial" pitchFamily="34" charset="0"/>
                          </a:rPr>
                          <m:t>𝑛</m:t>
                        </m:r>
                      </m:sub>
                    </m:sSub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= </m:t>
                    </m:r>
                    <m:f>
                      <m:fPr>
                        <m:ctrlPr>
                          <a:rPr lang="pt-BR" alt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" altLang="en-US" sz="2000" i="1">
                            <a:latin typeface="Cambria Math"/>
                            <a:cs typeface="Arial" pitchFamily="34" charset="0"/>
                          </a:rPr>
                          <m:t>100∗(1+100)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latin typeface="Arial" pitchFamily="34" charset="0"/>
                            <a:cs typeface="Arial" pitchFamily="34" charset="0"/>
                          </a:rPr>
                          <m:t> </m:t>
                        </m:r>
                      </m:num>
                      <m:den>
                        <m:r>
                          <a:rPr lang="" altLang="en-US" sz="2000" b="0" i="1" smtClean="0">
                            <a:latin typeface="Cambria Math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" altLang="en-US" sz="2000" b="0" i="1" smtClean="0">
                        <a:latin typeface="Cambria Math"/>
                        <a:cs typeface="Arial" pitchFamily="34" charset="0"/>
                      </a:rPr>
                      <m:t>=5050</m:t>
                    </m:r>
                  </m:oMath>
                </a14:m>
                <a:endParaRPr lang="en-US" alt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0" name="Rectangle 16">
                <a:extLst>
                  <a:ext uri="{FF2B5EF4-FFF2-40B4-BE49-F238E27FC236}">
                    <a16:creationId xmlns:a16="http://schemas.microsoft.com/office/drawing/2014/main" xmlns="" id="{80FF5780-80ED-45E5-ACE3-80A7A5892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0789" y="558622"/>
                <a:ext cx="7335564" cy="4306440"/>
              </a:xfrm>
              <a:prstGeom prst="rect">
                <a:avLst/>
              </a:prstGeom>
              <a:blipFill rotWithShape="1">
                <a:blip r:embed="rId2"/>
                <a:stretch>
                  <a:fillRect l="-914" t="-567" r="-8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cxnSp>
        <p:nvCxnSpPr>
          <p:cNvPr id="4" name="Conector de seta reta 3"/>
          <p:cNvCxnSpPr/>
          <p:nvPr/>
        </p:nvCxnSpPr>
        <p:spPr>
          <a:xfrm>
            <a:off x="3382829" y="2315278"/>
            <a:ext cx="8468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16">
                <a:extLst>
                  <a:ext uri="{FF2B5EF4-FFF2-40B4-BE49-F238E27FC236}">
                    <a16:creationId xmlns:a16="http://schemas.microsoft.com/office/drawing/2014/main" id="{190D4F31-6843-4618-ABCD-1DF600FBAD43}"/>
                  </a:ext>
                </a:extLst>
              </p:cNvPr>
              <p:cNvSpPr/>
              <p:nvPr/>
            </p:nvSpPr>
            <p:spPr>
              <a:xfrm>
                <a:off x="1253002" y="3589142"/>
                <a:ext cx="2564500" cy="806696"/>
              </a:xfrm>
              <a:prstGeom prst="rect">
                <a:avLst/>
              </a:prstGeom>
              <a:solidFill>
                <a:srgbClr val="FED58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90D4F31-6843-4618-ABCD-1DF600FBA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02" y="3589142"/>
                <a:ext cx="2564500" cy="8066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66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utoUpdateAnimBg="0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9C06ECD-3667-4D4D-B97C-DBA9FE136E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/>
              <a:t>Fall 2002</a:t>
            </a:r>
            <a:endParaRPr lang="en-CA" alt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734F24E-593E-4648-9659-71520484C0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altLang="en-US"/>
              <a:t>CMSC 203 - Discrete Structures</a:t>
            </a:r>
            <a:endParaRPr lang="en-CA" altLang="en-US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80FF5780-80ED-45E5-ACE3-80A7A5892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1500"/>
            <a:ext cx="62293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endParaRPr lang="en-US" altLang="en-US" sz="2100" dirty="0">
              <a:effectLst>
                <a:outerShdw blurRad="38100" dist="38100" dir="2700000" algn="tl">
                  <a:srgbClr val="00000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5170195-A49C-4ECF-8384-BE38FCC16216}"/>
                  </a:ext>
                </a:extLst>
              </p:cNvPr>
              <p:cNvSpPr txBox="1"/>
              <p:nvPr/>
            </p:nvSpPr>
            <p:spPr bwMode="auto">
              <a:xfrm>
                <a:off x="1143000" y="64273"/>
                <a:ext cx="6978494" cy="4775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endParaRPr lang="" sz="1800" kern="1200">
                  <a:latin typeface="Arial" panose="020B0604020202020204" pitchFamily="34" charset="0"/>
                  <a:cs typeface="Arial" panose="020B0604020202020204" pitchFamily="34" charset="0"/>
                  <a:sym typeface="Georgia"/>
                </a:endParaRPr>
              </a:p>
              <a:p>
                <a:r>
                  <a:rPr lang="" sz="1800" kern="1200">
                    <a:latin typeface="Arial" panose="020B0604020202020204" pitchFamily="34" charset="0"/>
                    <a:cs typeface="Arial" panose="020B0604020202020204" pitchFamily="34" charset="0"/>
                    <a:sym typeface="Georgia"/>
                  </a:rPr>
                  <a:t>Find the sum: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endParaRPr lang=""/>
              </a:p>
              <a:p>
                <a:r>
                  <a:rPr lang="en-US" altLang="en-US" dirty="0"/>
                  <a:t>Write out a few terms</a:t>
                </a:r>
                <a:r>
                  <a:rPr lang="" altLang="en-US"/>
                  <a:t>:</a:t>
                </a:r>
                <a:endParaRPr lang="en-US" altLang="en-US" dirty="0"/>
              </a:p>
              <a:p>
                <a:endParaRPr lang=""/>
              </a:p>
              <a:p>
                <a:endParaRPr lang=""/>
              </a:p>
              <a:p>
                <a:endParaRPr lang=""/>
              </a:p>
              <a:p>
                <a:endParaRPr lang=""/>
              </a:p>
              <a:p>
                <a:endParaRPr lang=""/>
              </a:p>
              <a:p>
                <a:endParaRPr lang=""/>
              </a:p>
              <a:p>
                <a:endParaRPr lang=""/>
              </a:p>
              <a:p>
                <a:endParaRPr lang=""/>
              </a:p>
              <a:p>
                <a:endParaRPr lang="" altLang="en-US"/>
              </a:p>
              <a:p>
                <a:r>
                  <a:rPr lang="en-US" altLang="en-US" dirty="0"/>
                  <a:t>If the index began at i = 0, you would have to adjust your formula</a:t>
                </a:r>
                <a:r>
                  <a:rPr lang="" altLang="en-US"/>
                  <a:t>:</a:t>
                </a:r>
                <a:endParaRPr lang="en-US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5170195-A49C-4ECF-8384-BE38FCC1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64273"/>
                <a:ext cx="6978494" cy="4775584"/>
              </a:xfrm>
              <a:prstGeom prst="rect">
                <a:avLst/>
              </a:prstGeom>
              <a:blipFill rotWithShape="1">
                <a:blip r:embed="rId3"/>
                <a:stretch>
                  <a:fillRect l="-787" t="-33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4">
            <a:extLst>
              <a:ext uri="{FF2B5EF4-FFF2-40B4-BE49-F238E27FC236}">
                <a16:creationId xmlns:a16="http://schemas.microsoft.com/office/drawing/2014/main" id="{7217C62B-9B38-4EA8-A8F0-E634BE54D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098897"/>
              </p:ext>
            </p:extLst>
          </p:nvPr>
        </p:nvGraphicFramePr>
        <p:xfrm>
          <a:off x="1428750" y="1092994"/>
          <a:ext cx="4324350" cy="56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" name="Equation" r:id="rId4" imgW="3302000" imgH="431800" progId="Equation.DSMT4">
                  <p:embed/>
                </p:oleObj>
              </mc:Choice>
              <mc:Fallback>
                <p:oleObj name="Equation" r:id="rId4" imgW="3302000" imgH="431800" progId="Equation.DSMT4">
                  <p:embed/>
                  <p:pic>
                    <p:nvPicPr>
                      <p:cNvPr id="12292" name="Object 4">
                        <a:extLst>
                          <a:ext uri="{FF2B5EF4-FFF2-40B4-BE49-F238E27FC236}">
                            <a16:creationId xmlns:a16="http://schemas.microsoft.com/office/drawing/2014/main" id="{6931F301-7B0F-45EC-92A0-81DB718176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1092994"/>
                        <a:ext cx="4324350" cy="5655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">
            <a:extLst>
              <a:ext uri="{FF2B5EF4-FFF2-40B4-BE49-F238E27FC236}">
                <a16:creationId xmlns:a16="http://schemas.microsoft.com/office/drawing/2014/main" id="{A98A761C-0073-45E7-9CD7-61C339AA6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998516"/>
              </p:ext>
            </p:extLst>
          </p:nvPr>
        </p:nvGraphicFramePr>
        <p:xfrm>
          <a:off x="2125266" y="1628775"/>
          <a:ext cx="26908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Equation" r:id="rId6" imgW="1993900" imgH="254000" progId="Equation.DSMT4">
                  <p:embed/>
                </p:oleObj>
              </mc:Choice>
              <mc:Fallback>
                <p:oleObj name="Equation" r:id="rId6" imgW="1993900" imgH="254000" progId="Equation.DSMT4">
                  <p:embed/>
                  <p:pic>
                    <p:nvPicPr>
                      <p:cNvPr id="12293" name="Object 5">
                        <a:extLst>
                          <a:ext uri="{FF2B5EF4-FFF2-40B4-BE49-F238E27FC236}">
                            <a16:creationId xmlns:a16="http://schemas.microsoft.com/office/drawing/2014/main" id="{55FF0106-0424-40D9-8B0E-FF1E04B577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266" y="1628775"/>
                        <a:ext cx="26908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6">
            <a:extLst>
              <a:ext uri="{FF2B5EF4-FFF2-40B4-BE49-F238E27FC236}">
                <a16:creationId xmlns:a16="http://schemas.microsoft.com/office/drawing/2014/main" id="{E6460928-7363-4BCB-989E-28466E84B7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22842"/>
              </p:ext>
            </p:extLst>
          </p:nvPr>
        </p:nvGraphicFramePr>
        <p:xfrm>
          <a:off x="1371600" y="2081212"/>
          <a:ext cx="2147888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4" name="Equation" r:id="rId8" imgW="1459866" imgH="482391" progId="Equation.DSMT4">
                  <p:embed/>
                </p:oleObj>
              </mc:Choice>
              <mc:Fallback>
                <p:oleObj name="Equation" r:id="rId8" imgW="1459866" imgH="482391" progId="Equation.DSMT4">
                  <p:embed/>
                  <p:pic>
                    <p:nvPicPr>
                      <p:cNvPr id="12294" name="Object 6">
                        <a:extLst>
                          <a:ext uri="{FF2B5EF4-FFF2-40B4-BE49-F238E27FC236}">
                            <a16:creationId xmlns:a16="http://schemas.microsoft.com/office/drawing/2014/main" id="{60B3DC2B-4DF4-4534-BE22-B5BEB04198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081212"/>
                        <a:ext cx="2147888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7">
            <a:extLst>
              <a:ext uri="{FF2B5EF4-FFF2-40B4-BE49-F238E27FC236}">
                <a16:creationId xmlns:a16="http://schemas.microsoft.com/office/drawing/2014/main" id="{6C6A1A0E-7C01-4F05-86D6-E84E4C6308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614701"/>
              </p:ext>
            </p:extLst>
          </p:nvPr>
        </p:nvGraphicFramePr>
        <p:xfrm>
          <a:off x="3674269" y="2060972"/>
          <a:ext cx="1943100" cy="784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" name="Equation" r:id="rId10" imgW="1320227" imgH="533169" progId="Equation.DSMT4">
                  <p:embed/>
                </p:oleObj>
              </mc:Choice>
              <mc:Fallback>
                <p:oleObj name="Equation" r:id="rId10" imgW="1320227" imgH="533169" progId="Equation.DSMT4">
                  <p:embed/>
                  <p:pic>
                    <p:nvPicPr>
                      <p:cNvPr id="12295" name="Object 7">
                        <a:extLst>
                          <a:ext uri="{FF2B5EF4-FFF2-40B4-BE49-F238E27FC236}">
                            <a16:creationId xmlns:a16="http://schemas.microsoft.com/office/drawing/2014/main" id="{14DF1404-EFC3-4218-AE46-9C13EA4F0F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4269" y="2060972"/>
                        <a:ext cx="1943100" cy="784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8">
            <a:extLst>
              <a:ext uri="{FF2B5EF4-FFF2-40B4-BE49-F238E27FC236}">
                <a16:creationId xmlns:a16="http://schemas.microsoft.com/office/drawing/2014/main" id="{94F5E826-F022-47DA-9904-6BFA53A74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367087"/>
              </p:ext>
            </p:extLst>
          </p:nvPr>
        </p:nvGraphicFramePr>
        <p:xfrm>
          <a:off x="5726218" y="2280564"/>
          <a:ext cx="9144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" name="Equation" r:id="rId12" imgW="494870" imgH="177646" progId="Equation.DSMT4">
                  <p:embed/>
                </p:oleObj>
              </mc:Choice>
              <mc:Fallback>
                <p:oleObj name="Equation" r:id="rId12" imgW="494870" imgH="177646" progId="Equation.DSMT4">
                  <p:embed/>
                  <p:pic>
                    <p:nvPicPr>
                      <p:cNvPr id="12296" name="Object 8">
                        <a:extLst>
                          <a:ext uri="{FF2B5EF4-FFF2-40B4-BE49-F238E27FC236}">
                            <a16:creationId xmlns:a16="http://schemas.microsoft.com/office/drawing/2014/main" id="{BBBED2EF-C05E-45B9-8A62-B43D32D8FA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218" y="2280564"/>
                        <a:ext cx="91440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0">
            <a:extLst>
              <a:ext uri="{FF2B5EF4-FFF2-40B4-BE49-F238E27FC236}">
                <a16:creationId xmlns:a16="http://schemas.microsoft.com/office/drawing/2014/main" id="{81C05391-24CA-444A-BBEF-00E2BA99F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395401"/>
              </p:ext>
            </p:extLst>
          </p:nvPr>
        </p:nvGraphicFramePr>
        <p:xfrm>
          <a:off x="1214438" y="3566291"/>
          <a:ext cx="2686050" cy="601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7" name="Equation" r:id="rId14" imgW="2044700" imgH="457200" progId="Equation.DSMT4">
                  <p:embed/>
                </p:oleObj>
              </mc:Choice>
              <mc:Fallback>
                <p:oleObj name="Equation" r:id="rId14" imgW="2044700" imgH="457200" progId="Equation.DSMT4">
                  <p:embed/>
                  <p:pic>
                    <p:nvPicPr>
                      <p:cNvPr id="12298" name="Object 10">
                        <a:extLst>
                          <a:ext uri="{FF2B5EF4-FFF2-40B4-BE49-F238E27FC236}">
                            <a16:creationId xmlns:a16="http://schemas.microsoft.com/office/drawing/2014/main" id="{FF9F0551-5C3F-4A05-B105-FF7611F62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3566291"/>
                        <a:ext cx="2686050" cy="601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1">
            <a:extLst>
              <a:ext uri="{FF2B5EF4-FFF2-40B4-BE49-F238E27FC236}">
                <a16:creationId xmlns:a16="http://schemas.microsoft.com/office/drawing/2014/main" id="{074B5BD9-C413-4BAD-813C-82638C4DD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77410"/>
              </p:ext>
            </p:extLst>
          </p:nvPr>
        </p:nvGraphicFramePr>
        <p:xfrm>
          <a:off x="3943350" y="3538908"/>
          <a:ext cx="1428750" cy="65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" name="Equation" r:id="rId16" imgW="1002865" imgH="457002" progId="Equation.DSMT4">
                  <p:embed/>
                </p:oleObj>
              </mc:Choice>
              <mc:Fallback>
                <p:oleObj name="Equation" r:id="rId16" imgW="1002865" imgH="457002" progId="Equation.DSMT4">
                  <p:embed/>
                  <p:pic>
                    <p:nvPicPr>
                      <p:cNvPr id="12299" name="Object 11">
                        <a:extLst>
                          <a:ext uri="{FF2B5EF4-FFF2-40B4-BE49-F238E27FC236}">
                            <a16:creationId xmlns:a16="http://schemas.microsoft.com/office/drawing/2014/main" id="{55FA3E4D-8F9E-4F02-AA08-83879F2E65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3538908"/>
                        <a:ext cx="1428750" cy="650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>
            <a:extLst>
              <a:ext uri="{FF2B5EF4-FFF2-40B4-BE49-F238E27FC236}">
                <a16:creationId xmlns:a16="http://schemas.microsoft.com/office/drawing/2014/main" id="{8C67881E-4A51-4F0E-984F-04968D398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923399"/>
              </p:ext>
            </p:extLst>
          </p:nvPr>
        </p:nvGraphicFramePr>
        <p:xfrm>
          <a:off x="5505450" y="3721072"/>
          <a:ext cx="1828800" cy="272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Equation" r:id="rId18" imgW="1193282" imgH="177723" progId="Equation.DSMT4">
                  <p:embed/>
                </p:oleObj>
              </mc:Choice>
              <mc:Fallback>
                <p:oleObj name="Equation" r:id="rId18" imgW="1193282" imgH="177723" progId="Equation.DSMT4">
                  <p:embed/>
                  <p:pic>
                    <p:nvPicPr>
                      <p:cNvPr id="12300" name="Object 12">
                        <a:extLst>
                          <a:ext uri="{FF2B5EF4-FFF2-40B4-BE49-F238E27FC236}">
                            <a16:creationId xmlns:a16="http://schemas.microsoft.com/office/drawing/2014/main" id="{98DEF13A-87F8-4011-B4AD-4AFC2BBBA7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450" y="3721072"/>
                        <a:ext cx="1828800" cy="272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875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443D4-D27F-4A6A-BC67-8DC39B1EBE0E}"/>
              </a:ext>
            </a:extLst>
          </p:cNvPr>
          <p:cNvSpPr txBox="1"/>
          <p:nvPr/>
        </p:nvSpPr>
        <p:spPr>
          <a:xfrm>
            <a:off x="1882588" y="638735"/>
            <a:ext cx="241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Convergence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21485" y="1076255"/>
                <a:ext cx="3924300" cy="3594843"/>
              </a:xfrm>
            </p:spPr>
            <p:txBody>
              <a:bodyPr>
                <a:normAutofit/>
              </a:bodyPr>
              <a:lstStyle/>
              <a:p>
                <a:pPr marL="0" indent="0" algn="just" eaLnBrk="1" hangingPunct="1">
                  <a:lnSpc>
                    <a:spcPct val="100000"/>
                  </a:lnSpc>
                  <a:buNone/>
                </a:pPr>
                <a:r>
                  <a:rPr lang="" sz="1400" i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Let’s take a look in the following sequence: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" sz="1400" i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" sz="1400" b="0" i="1" smtClean="0">
                          <a:solidFill>
                            <a:schemeClr val="tx1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𝑛</m:t>
                          </m:r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" sz="1400" i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" sz="1400" i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just" eaLnBrk="1" hangingPunct="1">
                  <a:lnSpc>
                    <a:spcPct val="100000"/>
                  </a:lnSpc>
                  <a:buNone/>
                </a:pPr>
                <a:r>
                  <a:rPr lang="en-US" sz="1400" i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From either figure, it appears that</a:t>
                </a:r>
                <a:r>
                  <a:rPr lang="" sz="1400" i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i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terms of the sequence are approaching 1 as n becomes large.</a:t>
                </a:r>
                <a:r>
                  <a:rPr lang="" sz="1400" i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We say that the sequence is converging to 1.</a:t>
                </a:r>
                <a:endParaRPr lang="en-US" sz="1400" i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1485" y="1076255"/>
                <a:ext cx="3924300" cy="3594843"/>
              </a:xfrm>
              <a:blipFill rotWithShape="1">
                <a:blip r:embed="rId3"/>
                <a:stretch>
                  <a:fillRect l="-311" r="-6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56" y="3163677"/>
            <a:ext cx="4211638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785" y="326118"/>
            <a:ext cx="42259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83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443D4-D27F-4A6A-BC67-8DC39B1EBE0E}"/>
              </a:ext>
            </a:extLst>
          </p:cNvPr>
          <p:cNvSpPr txBox="1"/>
          <p:nvPr/>
        </p:nvSpPr>
        <p:spPr>
          <a:xfrm>
            <a:off x="1882588" y="386296"/>
            <a:ext cx="241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Convergence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21485" y="823816"/>
                <a:ext cx="3924300" cy="3594843"/>
              </a:xfrm>
            </p:spPr>
            <p:txBody>
              <a:bodyPr>
                <a:normAutofit/>
              </a:bodyPr>
              <a:lstStyle/>
              <a:p>
                <a:pPr marL="0" indent="0" algn="just" eaLnBrk="1" hangingPunct="1">
                  <a:lnSpc>
                    <a:spcPct val="100000"/>
                  </a:lnSpc>
                  <a:buNone/>
                </a:pPr>
                <a:r>
                  <a:rPr lang="" sz="1400" i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Let’s take a look in the following sequence: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" sz="1400" i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" sz="1400" b="0" i="1" smtClean="0">
                          <a:solidFill>
                            <a:schemeClr val="tx1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𝑛</m:t>
                          </m:r>
                          <m:r>
                            <a:rPr lang="" sz="1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Arial" pitchFamily="34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" sz="1400" i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" sz="1400" i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1485" y="823816"/>
                <a:ext cx="3924300" cy="3594843"/>
              </a:xfrm>
              <a:blipFill rotWithShape="1">
                <a:blip r:embed="rId3"/>
                <a:stretch>
                  <a:fillRect l="-3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">
            <a:extLst>
              <a:ext uri="{FF2B5EF4-FFF2-40B4-BE49-F238E27FC236}">
                <a16:creationId xmlns:a16="http://schemas.microsoft.com/office/drawing/2014/main" id="{7C543336-959C-4623-9867-F9C772D6CEB2}"/>
              </a:ext>
            </a:extLst>
          </p:cNvPr>
          <p:cNvSpPr/>
          <p:nvPr/>
        </p:nvSpPr>
        <p:spPr>
          <a:xfrm>
            <a:off x="4451324" y="628576"/>
            <a:ext cx="4589950" cy="4339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 = 1.0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 = 50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 = []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x1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 abs(x1 - x) &lt; 1.e-2: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print('n = 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}, result is {x}.'.format(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x=x))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break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x = x1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data.append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x)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print('No convergence within {n}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iterations.'.format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(n=n))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(*zip(*data))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plt.hlines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(y=1,xmin=0,xmax=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5" y="2131739"/>
            <a:ext cx="258334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BCFD18-787D-4CD9-96D8-259DC44FC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720" y="2250107"/>
            <a:ext cx="1700395" cy="168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83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rgbClr val="FFFF00"/>
                </a:solidFill>
                <a:latin typeface="Courier Std" panose="02070409020205020404" pitchFamily="49" charset="0"/>
              </a:rPr>
              <a:t>&lt;Sequences&gt; </a:t>
            </a:r>
            <a:endParaRPr lang="pt-PT" sz="3750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04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FC980-775B-42D5-A316-C6CF64234DAF}"/>
              </a:ext>
            </a:extLst>
          </p:cNvPr>
          <p:cNvSpPr txBox="1"/>
          <p:nvPr/>
        </p:nvSpPr>
        <p:spPr>
          <a:xfrm>
            <a:off x="1553202" y="476655"/>
            <a:ext cx="3582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Sequences Exercise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1BB93-E5DD-4841-9208-6D76A96E9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66"/>
          <a:stretch/>
        </p:blipFill>
        <p:spPr>
          <a:xfrm>
            <a:off x="3102122" y="4002180"/>
            <a:ext cx="1419959" cy="739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F186-2055-4B5E-B19E-B35D917F463D}"/>
              </a:ext>
            </a:extLst>
          </p:cNvPr>
          <p:cNvSpPr txBox="1"/>
          <p:nvPr/>
        </p:nvSpPr>
        <p:spPr>
          <a:xfrm>
            <a:off x="377869" y="996087"/>
            <a:ext cx="4137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if the sequence converges </a:t>
            </a:r>
            <a:r>
              <a:rPr lang=""/>
              <a:t>using python</a:t>
            </a:r>
            <a:r>
              <a:rPr lang="en-US" dirty="0"/>
              <a:t>: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04A20E-C0F1-4FAE-93B3-D15B3150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696" y="1796261"/>
            <a:ext cx="666750" cy="347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E39328-5144-4EF6-8B58-AF6A189EDA3B}"/>
              </a:ext>
            </a:extLst>
          </p:cNvPr>
          <p:cNvSpPr/>
          <p:nvPr/>
        </p:nvSpPr>
        <p:spPr>
          <a:xfrm>
            <a:off x="4515034" y="400814"/>
            <a:ext cx="4572000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 = 50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 = []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x1 = 0.5**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x)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 abs(x1 - x) &lt; 1.e-3: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print('n = 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}, result is {x}.'.format(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x=x))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break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x = x1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data.append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print('No convergence within {n}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iterations.'.format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(n=n))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(*zip(*data))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06706-2AC1-4421-96CB-DD965A0532BB}"/>
              </a:ext>
            </a:extLst>
          </p:cNvPr>
          <p:cNvSpPr/>
          <p:nvPr/>
        </p:nvSpPr>
        <p:spPr>
          <a:xfrm>
            <a:off x="4572000" y="1329925"/>
            <a:ext cx="1909482" cy="200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19DF1A-8961-4E2D-82D5-B1D170954795}"/>
              </a:ext>
            </a:extLst>
          </p:cNvPr>
          <p:cNvSpPr/>
          <p:nvPr/>
        </p:nvSpPr>
        <p:spPr>
          <a:xfrm>
            <a:off x="4515034" y="3196825"/>
            <a:ext cx="776384" cy="200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A18459-FE38-458C-A879-B392EF096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608"/>
          <a:stretch/>
        </p:blipFill>
        <p:spPr>
          <a:xfrm>
            <a:off x="800468" y="1227146"/>
            <a:ext cx="900629" cy="739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4BB14F-4937-4B8B-9A37-0BAE508CB0A5}"/>
              </a:ext>
            </a:extLst>
          </p:cNvPr>
          <p:cNvSpPr/>
          <p:nvPr/>
        </p:nvSpPr>
        <p:spPr>
          <a:xfrm>
            <a:off x="4970411" y="2967488"/>
            <a:ext cx="423582" cy="200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A0C6B0-CD0C-4ADF-BF97-210652E96764}"/>
              </a:ext>
            </a:extLst>
          </p:cNvPr>
          <p:cNvCxnSpPr>
            <a:cxnSpLocks/>
          </p:cNvCxnSpPr>
          <p:nvPr/>
        </p:nvCxnSpPr>
        <p:spPr>
          <a:xfrm flipH="1">
            <a:off x="5560359" y="2571230"/>
            <a:ext cx="1916508" cy="396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13D546-3E0D-4385-BE9A-C991D676ECD1}"/>
              </a:ext>
            </a:extLst>
          </p:cNvPr>
          <p:cNvSpPr txBox="1"/>
          <p:nvPr/>
        </p:nvSpPr>
        <p:spPr>
          <a:xfrm>
            <a:off x="7567250" y="2397295"/>
            <a:ext cx="120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lists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986940-BF69-4508-96AD-F0BE04E093B6}"/>
              </a:ext>
            </a:extLst>
          </p:cNvPr>
          <p:cNvSpPr txBox="1"/>
          <p:nvPr/>
        </p:nvSpPr>
        <p:spPr>
          <a:xfrm>
            <a:off x="5703060" y="3919818"/>
            <a:ext cx="1007022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D0519-AC5A-4B1D-BBE1-A3D8F84A0ADB}"/>
              </a:ext>
            </a:extLst>
          </p:cNvPr>
          <p:cNvCxnSpPr>
            <a:cxnSpLocks/>
          </p:cNvCxnSpPr>
          <p:nvPr/>
        </p:nvCxnSpPr>
        <p:spPr>
          <a:xfrm flipH="1">
            <a:off x="6824383" y="3808331"/>
            <a:ext cx="652484" cy="200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F56C9F-F12C-4131-B169-71CDD15152EB}"/>
              </a:ext>
            </a:extLst>
          </p:cNvPr>
          <p:cNvSpPr txBox="1"/>
          <p:nvPr/>
        </p:nvSpPr>
        <p:spPr>
          <a:xfrm>
            <a:off x="7567250" y="3612304"/>
            <a:ext cx="140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list of lists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7EBF90-B0E2-426F-B8B6-FF8F929960B0}"/>
              </a:ext>
            </a:extLst>
          </p:cNvPr>
          <p:cNvCxnSpPr/>
          <p:nvPr/>
        </p:nvCxnSpPr>
        <p:spPr>
          <a:xfrm flipH="1">
            <a:off x="6584853" y="996087"/>
            <a:ext cx="1192213" cy="333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3C667D-1F8F-432D-93CF-C7920A130985}"/>
              </a:ext>
            </a:extLst>
          </p:cNvPr>
          <p:cNvSpPr txBox="1"/>
          <p:nvPr/>
        </p:nvSpPr>
        <p:spPr>
          <a:xfrm>
            <a:off x="7747260" y="530589"/>
            <a:ext cx="11922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It is possible to have for and else connected. </a:t>
            </a:r>
          </a:p>
          <a:p>
            <a:r>
              <a:rPr lang="en-US" sz="1300" dirty="0"/>
              <a:t>Check more information on the link below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EFEFDC-E41F-47A3-B515-F287C9E3BC56}"/>
              </a:ext>
            </a:extLst>
          </p:cNvPr>
          <p:cNvSpPr/>
          <p:nvPr/>
        </p:nvSpPr>
        <p:spPr>
          <a:xfrm>
            <a:off x="2381246" y="4526611"/>
            <a:ext cx="432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https://book.pythontips.com/en/latest/for_-_else.html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E0225E4-C861-4004-9259-848BDDFB5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83" y="2571979"/>
            <a:ext cx="1870209" cy="12272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51DAD02-5645-491A-99D6-738DAFA035AA}"/>
              </a:ext>
            </a:extLst>
          </p:cNvPr>
          <p:cNvSpPr txBox="1"/>
          <p:nvPr/>
        </p:nvSpPr>
        <p:spPr>
          <a:xfrm>
            <a:off x="2814709" y="2243406"/>
            <a:ext cx="883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39B898C-4F08-4FCD-8CA2-602E34B6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578" y="2494995"/>
            <a:ext cx="2009211" cy="142482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67127B9-64EF-43AD-9B07-5226B0902E6E}"/>
              </a:ext>
            </a:extLst>
          </p:cNvPr>
          <p:cNvSpPr txBox="1"/>
          <p:nvPr/>
        </p:nvSpPr>
        <p:spPr>
          <a:xfrm>
            <a:off x="953068" y="2298914"/>
            <a:ext cx="883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F34CA7-419F-48C5-876F-9AF0B43DD3D9}"/>
              </a:ext>
            </a:extLst>
          </p:cNvPr>
          <p:cNvSpPr txBox="1"/>
          <p:nvPr/>
        </p:nvSpPr>
        <p:spPr>
          <a:xfrm>
            <a:off x="1394750" y="4186466"/>
            <a:ext cx="178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 to 0 when 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AA26D6-EBF3-4048-8E29-96BF8EA0D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66"/>
          <a:stretch/>
        </p:blipFill>
        <p:spPr>
          <a:xfrm>
            <a:off x="1988833" y="1374653"/>
            <a:ext cx="1419959" cy="7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6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C50C4-60A8-470D-B62D-A33DB4CF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7" y="712389"/>
            <a:ext cx="5548472" cy="3957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E5E70-3FD7-466C-B505-CF6928452064}"/>
              </a:ext>
            </a:extLst>
          </p:cNvPr>
          <p:cNvSpPr txBox="1"/>
          <p:nvPr/>
        </p:nvSpPr>
        <p:spPr>
          <a:xfrm>
            <a:off x="1958706" y="1896035"/>
            <a:ext cx="5685947" cy="14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107F-434F-4A1D-B98C-FC1E13B5CF81}"/>
              </a:ext>
            </a:extLst>
          </p:cNvPr>
          <p:cNvSpPr txBox="1"/>
          <p:nvPr/>
        </p:nvSpPr>
        <p:spPr>
          <a:xfrm>
            <a:off x="1425388" y="216363"/>
            <a:ext cx="3355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Approximations using series </a:t>
            </a:r>
          </a:p>
        </p:txBody>
      </p:sp>
    </p:spTree>
    <p:extLst>
      <p:ext uri="{BB962C8B-B14F-4D97-AF65-F5344CB8AC3E}">
        <p14:creationId xmlns:p14="http://schemas.microsoft.com/office/powerpoint/2010/main" val="253316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8E384-8305-4895-8589-813408F5B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it work </a:t>
            </a:r>
          </a:p>
          <a:p>
            <a:r>
              <a:rPr lang="en-US" dirty="0">
                <a:solidFill>
                  <a:schemeClr val="bg1"/>
                </a:solidFill>
              </a:rPr>
              <a:t>Make it Right </a:t>
            </a:r>
          </a:p>
          <a:p>
            <a:r>
              <a:rPr lang="en-US" dirty="0">
                <a:solidFill>
                  <a:schemeClr val="bg1"/>
                </a:solidFill>
              </a:rPr>
              <a:t>Make it Fast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28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A57D28C5-D51D-4992-A425-37759AF39172}"/>
              </a:ext>
            </a:extLst>
          </p:cNvPr>
          <p:cNvSpPr txBox="1">
            <a:spLocks noChangeArrowheads="1"/>
          </p:cNvSpPr>
          <p:nvPr/>
        </p:nvSpPr>
        <p:spPr>
          <a:xfrm>
            <a:off x="1699510" y="633527"/>
            <a:ext cx="6457950" cy="151505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None/>
            </a:pPr>
            <a:r>
              <a:rPr lang="en-US" altLang="en-US" sz="20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Sequences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represent </a:t>
            </a:r>
            <a:r>
              <a:rPr lang="en-US" altLang="en-US" sz="20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ordered lists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of elements.</a:t>
            </a:r>
          </a:p>
          <a:p>
            <a:pPr marL="0" indent="0"/>
            <a:endParaRPr lang="en-US" alt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EBABDA7-DEFB-459E-A829-F89C8659957B}"/>
              </a:ext>
            </a:extLst>
          </p:cNvPr>
          <p:cNvSpPr txBox="1">
            <a:spLocks noChangeArrowheads="1"/>
          </p:cNvSpPr>
          <p:nvPr/>
        </p:nvSpPr>
        <p:spPr>
          <a:xfrm>
            <a:off x="3604210" y="1138069"/>
            <a:ext cx="2286000" cy="457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1, 3, 5, 7, 9, …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EE39AF2-3405-4004-925C-D3B42ED5A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4210" y="1592881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</a:pPr>
            <a:r>
              <a:rPr lang="en-US" altLang="en-US" sz="1800" i="1" kern="1200" dirty="0"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-1, 1, -1, 1, -1, …</a:t>
            </a: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40F21EBB-BD2A-4DA2-8D00-44BA62B1A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5739" y="2079906"/>
            <a:ext cx="245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</a:pPr>
            <a:r>
              <a:rPr lang="en-US" altLang="en-US" sz="1800" i="1" kern="1200" dirty="0"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2, 5, 10, 17, 26, …</a:t>
            </a: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A3C7F7F1-7097-4F00-9CA6-D1E30A705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719" y="2540953"/>
            <a:ext cx="331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</a:pPr>
            <a:r>
              <a:rPr lang="en-US" altLang="en-US" sz="1800" i="1" kern="1200" dirty="0"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0.25, 0.5, 0.75, 1, 1.25 …</a:t>
            </a: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C7ECE3AB-165A-4053-B912-8E02DD83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4210" y="2975337"/>
            <a:ext cx="331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</a:pPr>
            <a:r>
              <a:rPr lang="en-US" altLang="en-US" sz="1800" i="1" kern="1200" dirty="0"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3, 9, 27, 81, 243,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5AA12-12DF-40B0-9657-03E68964E151}"/>
              </a:ext>
            </a:extLst>
          </p:cNvPr>
          <p:cNvSpPr txBox="1"/>
          <p:nvPr/>
        </p:nvSpPr>
        <p:spPr>
          <a:xfrm>
            <a:off x="1699510" y="3498273"/>
            <a:ext cx="331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Notation: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D98632-8663-4ACA-95F1-CC0DC1401FBD}"/>
              </a:ext>
            </a:extLst>
          </p:cNvPr>
          <p:cNvSpPr/>
          <p:nvPr/>
        </p:nvSpPr>
        <p:spPr>
          <a:xfrm>
            <a:off x="3759200" y="3966510"/>
            <a:ext cx="2184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A = {3, 5, 7, ...}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3093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/>
      <p:bldP spid="28" grpId="0" build="p" autoUpdateAnimBg="0"/>
      <p:bldP spid="30" grpId="0" autoUpdateAnimBg="0"/>
      <p:bldP spid="32" grpId="0" autoUpdateAnimBg="0"/>
      <p:bldP spid="34" grpId="0" autoUpdateAnimBg="0"/>
      <p:bldP spid="3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E607BC76-ABFF-4BEE-9C04-56812276C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9788" y="400050"/>
            <a:ext cx="5829300" cy="457200"/>
          </a:xfrm>
        </p:spPr>
        <p:txBody>
          <a:bodyPr>
            <a:normAutofit fontScale="90000"/>
          </a:bodyPr>
          <a:lstStyle/>
          <a:p>
            <a:r>
              <a:rPr lang="en-US" altLang="en-US" sz="2700" b="1" dirty="0"/>
              <a:t>Strings</a:t>
            </a:r>
            <a:endParaRPr lang="en-CA" altLang="en-US" sz="2700" b="1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989264B-7675-4439-8BB3-DBE5ACABB8F0}"/>
              </a:ext>
            </a:extLst>
          </p:cNvPr>
          <p:cNvSpPr txBox="1">
            <a:spLocks noChangeArrowheads="1"/>
          </p:cNvSpPr>
          <p:nvPr/>
        </p:nvSpPr>
        <p:spPr>
          <a:xfrm>
            <a:off x="1543050" y="971550"/>
            <a:ext cx="6343650" cy="360045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None/>
            </a:pP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Finite sequences are also called </a:t>
            </a:r>
            <a:r>
              <a:rPr lang="en-US" altLang="en-US" sz="20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strings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, denoted by 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  <a:r>
              <a:rPr lang="en-US" altLang="en-US" sz="2100" baseline="-25000" dirty="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  <a:r>
              <a:rPr lang="en-US" altLang="en-US" sz="2100" baseline="-25000" dirty="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  <a:r>
              <a:rPr lang="en-US" altLang="en-US" sz="2100" baseline="-25000" dirty="0">
                <a:solidFill>
                  <a:schemeClr val="tx1"/>
                </a:solidFill>
                <a:sym typeface="Symbol" panose="05050102010706020507" pitchFamily="18" charset="2"/>
              </a:rPr>
              <a:t>3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…a</a:t>
            </a:r>
            <a:r>
              <a:rPr lang="en-US" altLang="en-US" sz="2100" baseline="-25000" dirty="0">
                <a:solidFill>
                  <a:schemeClr val="tx1"/>
                </a:solidFill>
                <a:sym typeface="Symbol" panose="05050102010706020507" pitchFamily="18" charset="2"/>
              </a:rPr>
              <a:t>n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.</a:t>
            </a:r>
          </a:p>
          <a:p>
            <a:pPr marL="0" indent="0"/>
            <a:endParaRPr lang="en-US" altLang="en-US" sz="21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The </a:t>
            </a:r>
            <a:r>
              <a:rPr lang="en-US" altLang="en-US" sz="20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length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of a string S is the number of terms that it consists of.</a:t>
            </a:r>
          </a:p>
          <a:p>
            <a:pPr marL="0" indent="0"/>
            <a:endParaRPr lang="en-US" alt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The </a:t>
            </a:r>
            <a:r>
              <a:rPr lang="en-US" altLang="en-US" sz="20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empty string</a:t>
            </a:r>
            <a:r>
              <a:rPr lang="en-US" alt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contains no terms at all. It has length zero.</a:t>
            </a:r>
          </a:p>
          <a:p>
            <a:pPr marL="0" indent="0"/>
            <a:endParaRPr lang="en-US" altLang="en-US" sz="2100" dirty="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3598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D30E5-4EB0-4C52-8616-6EB353BF26FC}"/>
              </a:ext>
            </a:extLst>
          </p:cNvPr>
          <p:cNvSpPr txBox="1"/>
          <p:nvPr/>
        </p:nvSpPr>
        <p:spPr>
          <a:xfrm>
            <a:off x="471055" y="995863"/>
            <a:ext cx="842356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Sequence </a:t>
            </a: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 fixed number of terms. 	</a:t>
            </a:r>
          </a:p>
          <a:p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 = {2, 4, 6, 8} </a:t>
            </a:r>
          </a:p>
          <a:p>
            <a:endParaRPr lang="en-US" sz="2100" dirty="0">
              <a:latin typeface="Arial Black" pitchFamily="34" charset="0"/>
            </a:endParaRPr>
          </a:p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A sequence that has infinitely many terms is called an </a:t>
            </a:r>
            <a:r>
              <a:rPr lang="en-US" sz="20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infinite sequence</a:t>
            </a: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. </a:t>
            </a:r>
          </a:p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	A = {2, 4, 6, 8,…}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8AAB3E-1792-4EBD-8525-AE81739D3575}"/>
              </a:ext>
            </a:extLst>
          </p:cNvPr>
          <p:cNvSpPr txBox="1"/>
          <p:nvPr/>
        </p:nvSpPr>
        <p:spPr>
          <a:xfrm>
            <a:off x="1553202" y="476655"/>
            <a:ext cx="3582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Sequences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DC561E-D6FD-4496-BB0C-76F3E6ED510E}"/>
                  </a:ext>
                </a:extLst>
              </p:cNvPr>
              <p:cNvSpPr txBox="1"/>
              <p:nvPr/>
            </p:nvSpPr>
            <p:spPr>
              <a:xfrm>
                <a:off x="360218" y="2714368"/>
                <a:ext cx="842356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kern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Monotonic</a:t>
                </a:r>
                <a:r>
                  <a:rPr lang="en-US" sz="2000" kern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sequence if its terms are nondecreasing . 	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 </m:t>
                    </m:r>
                    <m:sSub>
                      <m:sSubPr>
                        <m:ctrlPr>
                          <a:rPr lang="en-US" sz="20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sz="20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……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 </m:t>
                    </m:r>
                    <m:sSub>
                      <m:sSubPr>
                        <m:ctrlPr>
                          <a:rPr lang="en-US" sz="20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≤ ….</m:t>
                    </m:r>
                  </m:oMath>
                </a14:m>
                <a:endParaRPr lang="en-US" sz="20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kern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 if its terms are nonincreasing . 	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…</a:t>
                </a:r>
                <a14:m>
                  <m:oMath xmlns:m="http://schemas.openxmlformats.org/officeDocument/2006/math"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….</m:t>
                    </m:r>
                  </m:oMath>
                </a14:m>
                <a:endParaRPr lang="en-US" sz="20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DC561E-D6FD-4496-BB0C-76F3E6ED5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" y="2714368"/>
                <a:ext cx="8423563" cy="1631216"/>
              </a:xfrm>
              <a:prstGeom prst="rect">
                <a:avLst/>
              </a:prstGeom>
              <a:blipFill>
                <a:blip r:embed="rId3"/>
                <a:stretch>
                  <a:fillRect l="-724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11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DA07B-4FFF-4D5A-843B-0FA8DA39BC5F}"/>
              </a:ext>
            </a:extLst>
          </p:cNvPr>
          <p:cNvSpPr txBox="1"/>
          <p:nvPr/>
        </p:nvSpPr>
        <p:spPr>
          <a:xfrm>
            <a:off x="651164" y="990600"/>
            <a:ext cx="7765472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F67031"/>
              </a:buClr>
              <a:buSzPct val="100000"/>
              <a:buFont typeface="Georgia"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What do we want to know about sequences: </a:t>
            </a:r>
          </a:p>
          <a:p>
            <a:pPr marL="342900" indent="-342900">
              <a:lnSpc>
                <a:spcPct val="90000"/>
              </a:lnSpc>
              <a:buClr>
                <a:srgbClr val="F67031"/>
              </a:buClr>
              <a:buSzPct val="100000"/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eorgia"/>
            </a:endParaRPr>
          </a:p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endPara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eorgia"/>
            </a:endParaRPr>
          </a:p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What is the N element? (without calculate every element)</a:t>
            </a:r>
          </a:p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How many elements the sequence has? </a:t>
            </a:r>
          </a:p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Evaluate the summation of the sequence </a:t>
            </a:r>
          </a:p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Evaluate the product of a sequence </a:t>
            </a:r>
          </a:p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endPara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eorgia"/>
            </a:endParaRPr>
          </a:p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Is the sequence converge to a finite value or not 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846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868A127-FE30-49E7-85CA-605FB6CAAD31}"/>
              </a:ext>
            </a:extLst>
          </p:cNvPr>
          <p:cNvSpPr txBox="1">
            <a:spLocks noChangeArrowheads="1"/>
          </p:cNvSpPr>
          <p:nvPr/>
        </p:nvSpPr>
        <p:spPr>
          <a:xfrm>
            <a:off x="2045574" y="1838592"/>
            <a:ext cx="2286000" cy="457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buChar char="•"/>
              <a:defRPr sz="1600" i="1" kern="12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1, 3, 5, 7, 9, …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D8D3D57-F193-4377-867F-655A1F662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124" y="1838592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2n - 1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A90C675-FBCE-4D45-925A-575F54B7B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5574" y="2410092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</a:pPr>
            <a:r>
              <a:rPr lang="en-US" altLang="en-US" sz="1800" i="1" kern="1200" dirty="0"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-1, 1, -1, 1, -1, …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1FF89B22-294F-4280-AF1F-FEF6794F4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124" y="2410092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(-1)</a:t>
            </a:r>
            <a:r>
              <a:rPr lang="en-US" alt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9B30D19F-3FFD-4307-B106-27784A545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5574" y="3003559"/>
            <a:ext cx="245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</a:pPr>
            <a:r>
              <a:rPr lang="en-US" altLang="en-US" sz="1800" i="1" kern="1200" dirty="0"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2, 5, 10, 17, 26, …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2E888CE4-6D46-48D2-8622-79A9DB19E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124" y="2981592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</a:t>
            </a:r>
            <a:r>
              <a:rPr lang="en-US" alt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+ 1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E7B17FE0-8EDF-4510-9917-C33097B05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5574" y="3553092"/>
            <a:ext cx="331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</a:pPr>
            <a:r>
              <a:rPr lang="en-US" altLang="en-US" sz="1800" i="1" kern="1200" dirty="0"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0.25, 0.5, 0.75, 1, 1.25 …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EE7E143-EB2B-4977-890D-0433CEB61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274" y="3553092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0.25n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7B4CF09-F6F1-4EC1-82F4-ED68FF0D4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5574" y="4124592"/>
            <a:ext cx="331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7031"/>
              </a:buClr>
              <a:buSzPct val="100000"/>
            </a:pPr>
            <a:r>
              <a:rPr lang="en-US" altLang="en-US" sz="1800" i="1" kern="1200" dirty="0"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3, 9, 27, 81, 243, …</a:t>
            </a: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45CFE827-A986-4BFD-842B-9497E1E92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124" y="4124592"/>
            <a:ext cx="11208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3</a:t>
            </a:r>
            <a:r>
              <a:rPr lang="en-US" alt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986757-9CA5-4BC5-B63C-7CD475132280}"/>
              </a:ext>
            </a:extLst>
          </p:cNvPr>
          <p:cNvSpPr/>
          <p:nvPr/>
        </p:nvSpPr>
        <p:spPr>
          <a:xfrm>
            <a:off x="1285626" y="863978"/>
            <a:ext cx="70658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We use the notation a</a:t>
            </a:r>
            <a:r>
              <a:rPr lang="en-US" altLang="en-US" sz="20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to denote the element represented by integer n. We call a</a:t>
            </a:r>
            <a:r>
              <a:rPr lang="en-US" altLang="en-US" sz="20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a term of the sequence.</a:t>
            </a:r>
          </a:p>
          <a:p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7048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/>
      <p:bldP spid="17" grpId="0" autoUpdateAnimBg="0"/>
      <p:bldP spid="19" grpId="0" autoUpdateAnimBg="0"/>
      <p:bldP spid="21" grpId="0" autoUpdateAnimBg="0"/>
      <p:bldP spid="23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B7D8-DEAE-4491-8F98-9978BCDAD45F}"/>
              </a:ext>
            </a:extLst>
          </p:cNvPr>
          <p:cNvSpPr txBox="1"/>
          <p:nvPr/>
        </p:nvSpPr>
        <p:spPr>
          <a:xfrm>
            <a:off x="5178396" y="2172792"/>
            <a:ext cx="177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Common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difference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2917FF-8F13-4B60-B162-D024A7BC6205}"/>
              </a:ext>
            </a:extLst>
          </p:cNvPr>
          <p:cNvCxnSpPr>
            <a:cxnSpLocks/>
          </p:cNvCxnSpPr>
          <p:nvPr/>
        </p:nvCxnSpPr>
        <p:spPr>
          <a:xfrm flipV="1">
            <a:off x="3663544" y="2012386"/>
            <a:ext cx="357127" cy="5510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053AEC-5A05-4D01-8522-F789521836B7}"/>
              </a:ext>
            </a:extLst>
          </p:cNvPr>
          <p:cNvCxnSpPr>
            <a:cxnSpLocks/>
          </p:cNvCxnSpPr>
          <p:nvPr/>
        </p:nvCxnSpPr>
        <p:spPr>
          <a:xfrm flipH="1" flipV="1">
            <a:off x="5070369" y="2012386"/>
            <a:ext cx="207594" cy="4511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998CDD-7CA9-44F1-9125-A36E05F498FB}"/>
              </a:ext>
            </a:extLst>
          </p:cNvPr>
          <p:cNvSpPr txBox="1"/>
          <p:nvPr/>
        </p:nvSpPr>
        <p:spPr>
          <a:xfrm>
            <a:off x="3207342" y="2551808"/>
            <a:ext cx="13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First term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93A73C-EC29-462C-BF50-4599455868BD}"/>
              </a:ext>
            </a:extLst>
          </p:cNvPr>
          <p:cNvSpPr/>
          <p:nvPr/>
        </p:nvSpPr>
        <p:spPr>
          <a:xfrm>
            <a:off x="638801" y="405028"/>
            <a:ext cx="61745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Arithmetic progression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6F797-FD30-4728-A0ED-9A5D21E17251}"/>
              </a:ext>
            </a:extLst>
          </p:cNvPr>
          <p:cNvSpPr/>
          <p:nvPr/>
        </p:nvSpPr>
        <p:spPr>
          <a:xfrm>
            <a:off x="1253002" y="3094235"/>
            <a:ext cx="589346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formula for an arithmetic sequence:</a:t>
            </a:r>
          </a:p>
          <a:p>
            <a:pPr algn="ctr"/>
            <a:r>
              <a:rPr lang="en-US" dirty="0">
                <a:latin typeface="Arial Black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908763-D5E8-4FD7-9CA3-6110C20CF541}"/>
                  </a:ext>
                </a:extLst>
              </p:cNvPr>
              <p:cNvSpPr/>
              <p:nvPr/>
            </p:nvSpPr>
            <p:spPr>
              <a:xfrm>
                <a:off x="3381686" y="1664544"/>
                <a:ext cx="1796710" cy="307777"/>
              </a:xfrm>
              <a:prstGeom prst="rect">
                <a:avLst/>
              </a:prstGeom>
              <a:solidFill>
                <a:srgbClr val="FED58A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Arial Black" pitchFamily="34" charset="0"/>
                  </a:rPr>
                  <a:t> a</a:t>
                </a:r>
                <a:r>
                  <a:rPr lang="en-US" baseline="-25000" dirty="0">
                    <a:latin typeface="Arial Black" pitchFamily="34" charset="0"/>
                  </a:rPr>
                  <a:t>n</a:t>
                </a:r>
                <a:r>
                  <a:rPr lang="en-US" dirty="0">
                    <a:latin typeface="Arial Black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Arial Black" pitchFamily="34" charset="0"/>
                  </a:rPr>
                  <a:t> + (n - 1)d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908763-D5E8-4FD7-9CA3-6110C20CF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86" y="1664544"/>
                <a:ext cx="1796710" cy="307777"/>
              </a:xfrm>
              <a:prstGeom prst="rect">
                <a:avLst/>
              </a:prstGeom>
              <a:blipFill>
                <a:blip r:embed="rId3"/>
                <a:stretch>
                  <a:fillRect t="-1961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BEE84329-D5BD-40C5-B80B-C609026CA0E0}"/>
              </a:ext>
            </a:extLst>
          </p:cNvPr>
          <p:cNvSpPr/>
          <p:nvPr/>
        </p:nvSpPr>
        <p:spPr>
          <a:xfrm>
            <a:off x="3188759" y="3535011"/>
            <a:ext cx="1633819" cy="523220"/>
          </a:xfrm>
          <a:prstGeom prst="rect">
            <a:avLst/>
          </a:prstGeom>
          <a:solidFill>
            <a:srgbClr val="FED58A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itchFamily="34" charset="0"/>
              </a:rPr>
              <a:t>a</a:t>
            </a:r>
            <a:r>
              <a:rPr lang="en-US" baseline="-25000" dirty="0">
                <a:latin typeface="Arial Black" pitchFamily="34" charset="0"/>
              </a:rPr>
              <a:t>1</a:t>
            </a:r>
            <a:r>
              <a:rPr lang="en-US" dirty="0">
                <a:latin typeface="Arial Black" pitchFamily="34" charset="0"/>
              </a:rPr>
              <a:t> = #</a:t>
            </a:r>
          </a:p>
          <a:p>
            <a:pPr algn="ctr"/>
            <a:r>
              <a:rPr lang="en-US" dirty="0">
                <a:latin typeface="Arial Black" pitchFamily="34" charset="0"/>
              </a:rPr>
              <a:t>a</a:t>
            </a:r>
            <a:r>
              <a:rPr lang="en-US" baseline="-25000" dirty="0">
                <a:latin typeface="Arial Black" pitchFamily="34" charset="0"/>
              </a:rPr>
              <a:t>n</a:t>
            </a:r>
            <a:r>
              <a:rPr lang="en-US" dirty="0">
                <a:latin typeface="Arial Black" pitchFamily="34" charset="0"/>
              </a:rPr>
              <a:t> = a</a:t>
            </a:r>
            <a:r>
              <a:rPr lang="en-US" baseline="-25000" dirty="0">
                <a:latin typeface="Arial Black" pitchFamily="34" charset="0"/>
              </a:rPr>
              <a:t>n-1</a:t>
            </a:r>
            <a:r>
              <a:rPr lang="en-US" dirty="0">
                <a:latin typeface="Arial Black" pitchFamily="34" charset="0"/>
              </a:rPr>
              <a:t> + d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0DCF0-0E65-453A-94CC-17918049866C}"/>
              </a:ext>
            </a:extLst>
          </p:cNvPr>
          <p:cNvSpPr/>
          <p:nvPr/>
        </p:nvSpPr>
        <p:spPr>
          <a:xfrm>
            <a:off x="1671939" y="1177786"/>
            <a:ext cx="492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>
                <a:srgbClr val="F67031"/>
              </a:buClr>
              <a:buSzPct val="100000"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Explicit formula for arithmetic sequence:  </a:t>
            </a:r>
          </a:p>
        </p:txBody>
      </p:sp>
    </p:spTree>
    <p:extLst>
      <p:ext uri="{BB962C8B-B14F-4D97-AF65-F5344CB8AC3E}">
        <p14:creationId xmlns:p14="http://schemas.microsoft.com/office/powerpoint/2010/main" val="517673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CEAF6C5-4121-4BC4-B8CA-DE8CCC8F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B264AB-57DF-4C71-843D-2E89A41B4735}"/>
              </a:ext>
            </a:extLst>
          </p:cNvPr>
          <p:cNvSpPr txBox="1"/>
          <p:nvPr/>
        </p:nvSpPr>
        <p:spPr>
          <a:xfrm>
            <a:off x="1092059" y="751118"/>
            <a:ext cx="4914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Example:    5, 2, -1, -4,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2C99F-92B4-4983-8926-3B9BA215E529}"/>
              </a:ext>
            </a:extLst>
          </p:cNvPr>
          <p:cNvSpPr/>
          <p:nvPr/>
        </p:nvSpPr>
        <p:spPr>
          <a:xfrm>
            <a:off x="1092059" y="1457149"/>
            <a:ext cx="5638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Explicit Formula Substitute the values: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= 5 + (n – 1)(- 3)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Explicit formula is: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= -3n + 8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E0219-52D0-4CED-8C8C-A3A5C1566DEF}"/>
              </a:ext>
            </a:extLst>
          </p:cNvPr>
          <p:cNvSpPr/>
          <p:nvPr/>
        </p:nvSpPr>
        <p:spPr>
          <a:xfrm>
            <a:off x="1406049" y="2911097"/>
            <a:ext cx="594577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Recursive Formula is:     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	a1 = 5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n -1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– 3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6401A43-0BA2-43AB-9BBC-0E6F161ABDFA}"/>
                  </a:ext>
                </a:extLst>
              </p:cNvPr>
              <p:cNvSpPr/>
              <p:nvPr/>
            </p:nvSpPr>
            <p:spPr>
              <a:xfrm>
                <a:off x="6453467" y="816745"/>
                <a:ext cx="1796710" cy="307777"/>
              </a:xfrm>
              <a:prstGeom prst="rect">
                <a:avLst/>
              </a:prstGeom>
              <a:solidFill>
                <a:srgbClr val="FED58A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Arial Black" pitchFamily="34" charset="0"/>
                  </a:rPr>
                  <a:t> a</a:t>
                </a:r>
                <a:r>
                  <a:rPr lang="en-US" baseline="-25000" dirty="0">
                    <a:latin typeface="Arial Black" pitchFamily="34" charset="0"/>
                  </a:rPr>
                  <a:t>n</a:t>
                </a:r>
                <a:r>
                  <a:rPr lang="en-US" dirty="0">
                    <a:latin typeface="Arial Black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Arial Black" pitchFamily="34" charset="0"/>
                  </a:rPr>
                  <a:t> + (n - 1)d</a:t>
                </a:r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6401A43-0BA2-43AB-9BBC-0E6F161AB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67" y="816745"/>
                <a:ext cx="1796710" cy="307777"/>
              </a:xfrm>
              <a:prstGeom prst="rect">
                <a:avLst/>
              </a:prstGeom>
              <a:blipFill>
                <a:blip r:embed="rId3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624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heme/theme1.xml><?xml version="1.0" encoding="utf-8"?>
<a:theme xmlns:a="http://schemas.openxmlformats.org/drawingml/2006/main" name="Ulysse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4093</TotalTime>
  <Words>1358</Words>
  <Application>Microsoft Office PowerPoint</Application>
  <PresentationFormat>On-screen Show (16:9)</PresentationFormat>
  <Paragraphs>229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Arial</vt:lpstr>
      <vt:lpstr>Calibri Light</vt:lpstr>
      <vt:lpstr>Georgia</vt:lpstr>
      <vt:lpstr>Tahoma</vt:lpstr>
      <vt:lpstr>Arial Black</vt:lpstr>
      <vt:lpstr>Cambria Math</vt:lpstr>
      <vt:lpstr>Calibri</vt:lpstr>
      <vt:lpstr>Comic Sans MS</vt:lpstr>
      <vt:lpstr>Courier New</vt:lpstr>
      <vt:lpstr>Courier Std</vt:lpstr>
      <vt:lpstr>Nunito Sans</vt:lpstr>
      <vt:lpstr>Ulysses template</vt:lpstr>
      <vt:lpstr>Office Theme</vt:lpstr>
      <vt:lpstr>Office Theme</vt:lpstr>
      <vt:lpstr>Equation</vt:lpstr>
      <vt:lpstr>MathType Equation</vt:lpstr>
      <vt:lpstr>PowerPoint Presentation</vt:lpstr>
      <vt:lpstr>PowerPoint Presentation</vt:lpstr>
      <vt:lpstr>PowerPoint Presentation</vt:lpstr>
      <vt:lpstr>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Summations</vt:lpstr>
      <vt:lpstr>Summations</vt:lpstr>
      <vt:lpstr>Summations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Joseanne cristina Ocroch viana</dc:creator>
  <cp:lastModifiedBy>Joseanne cristina Ocroch viana</cp:lastModifiedBy>
  <cp:revision>228</cp:revision>
  <dcterms:created xsi:type="dcterms:W3CDTF">2020-10-10T16:39:26Z</dcterms:created>
  <dcterms:modified xsi:type="dcterms:W3CDTF">2021-01-10T10:40:29Z</dcterms:modified>
</cp:coreProperties>
</file>